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336" r:id="rId3"/>
    <p:sldId id="334" r:id="rId4"/>
    <p:sldId id="340" r:id="rId5"/>
    <p:sldId id="341" r:id="rId6"/>
    <p:sldId id="339" r:id="rId7"/>
    <p:sldId id="342" r:id="rId8"/>
    <p:sldId id="344" r:id="rId9"/>
    <p:sldId id="345" r:id="rId10"/>
    <p:sldId id="346" r:id="rId11"/>
    <p:sldId id="348" r:id="rId12"/>
    <p:sldId id="353" r:id="rId13"/>
    <p:sldId id="349" r:id="rId14"/>
    <p:sldId id="347" r:id="rId15"/>
    <p:sldId id="352" r:id="rId16"/>
    <p:sldId id="350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978" autoAdjust="0"/>
    <p:restoredTop sz="84068" autoAdjust="0"/>
  </p:normalViewPr>
  <p:slideViewPr>
    <p:cSldViewPr>
      <p:cViewPr varScale="1">
        <p:scale>
          <a:sx n="72" d="100"/>
          <a:sy n="72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C3093-8663-46D7-B30C-5B4408128776}" type="doc">
      <dgm:prSet loTypeId="urn:microsoft.com/office/officeart/2005/8/layout/hList1" loCatId="list" qsTypeId="urn:microsoft.com/office/officeart/2005/8/quickstyle/simple1#3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E3422F00-66EA-4DBC-A458-ECEF6E3C68F1}">
      <dgm:prSet phldrT="[Text]" custT="1"/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tr-TR" sz="2400" b="1" dirty="0" smtClean="0">
              <a:solidFill>
                <a:srgbClr val="C00000"/>
              </a:solidFill>
              <a:latin typeface="Trebuchet MS" pitchFamily="34" charset="0"/>
            </a:rPr>
            <a:t>Distribution Types</a:t>
          </a:r>
          <a:endParaRPr lang="tr-TR" sz="2400" b="1" dirty="0">
            <a:solidFill>
              <a:srgbClr val="C00000"/>
            </a:solidFill>
            <a:latin typeface="Trebuchet MS" pitchFamily="34" charset="0"/>
          </a:endParaRPr>
        </a:p>
      </dgm:t>
    </dgm:pt>
    <dgm:pt modelId="{CF4D8510-043E-45CF-979F-07A8EB0B69F9}" type="parTrans" cxnId="{9B67638E-7865-459A-8A1E-95B594D1C1B7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1A1D90E7-3F7B-46E6-B96B-13C64C96373A}" type="sibTrans" cxnId="{9B67638E-7865-459A-8A1E-95B594D1C1B7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84F7E11D-68F7-4C85-8225-EFDB336417F6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600"/>
            </a:spcAft>
          </a:pPr>
          <a:r>
            <a:rPr lang="tr-TR" sz="1800" b="1" dirty="0" smtClean="0">
              <a:solidFill>
                <a:srgbClr val="002060"/>
              </a:solidFill>
              <a:latin typeface="Trebuchet MS" pitchFamily="34" charset="0"/>
            </a:rPr>
            <a:t>Press Release</a:t>
          </a:r>
          <a:endParaRPr lang="tr-TR" sz="1800" b="1" dirty="0">
            <a:solidFill>
              <a:srgbClr val="002060"/>
            </a:solidFill>
            <a:latin typeface="Trebuchet MS" pitchFamily="34" charset="0"/>
          </a:endParaRPr>
        </a:p>
      </dgm:t>
    </dgm:pt>
    <dgm:pt modelId="{245376B0-B462-402F-A462-B8668452C352}" type="parTrans" cxnId="{18B32A1D-302D-4C03-8B9B-576D33789FDD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256C4451-8F6C-4216-BBEE-5739C9650E62}" type="sibTrans" cxnId="{18B32A1D-302D-4C03-8B9B-576D33789FDD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88C68BAA-8611-4566-B36F-3186590D7419}">
      <dgm:prSet phldrT="[Text]" custT="1"/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tr-TR" sz="2400" b="1" dirty="0" smtClean="0">
              <a:solidFill>
                <a:srgbClr val="C00000"/>
              </a:solidFill>
              <a:latin typeface="Trebuchet MS" pitchFamily="34" charset="0"/>
            </a:rPr>
            <a:t>Distribution Channels</a:t>
          </a:r>
          <a:endParaRPr lang="tr-TR" sz="2400" b="1" dirty="0">
            <a:solidFill>
              <a:srgbClr val="C00000"/>
            </a:solidFill>
            <a:latin typeface="Trebuchet MS" pitchFamily="34" charset="0"/>
          </a:endParaRPr>
        </a:p>
      </dgm:t>
    </dgm:pt>
    <dgm:pt modelId="{D49CC328-5BA3-4772-9B35-1BE652F359DD}" type="parTrans" cxnId="{8F9B97CE-BD81-49F5-AD08-8B05BC163DCA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677DB566-0171-458C-BA16-49376E02533E}" type="sibTrans" cxnId="{8F9B97CE-BD81-49F5-AD08-8B05BC163DCA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E06B29DB-12BE-4BD8-809F-59D2CD2B7E54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600"/>
            </a:spcAft>
          </a:pPr>
          <a:r>
            <a:rPr lang="tr-TR" sz="1800" b="1" dirty="0" smtClean="0">
              <a:solidFill>
                <a:srgbClr val="002060"/>
              </a:solidFill>
              <a:latin typeface="Trebuchet MS" pitchFamily="34" charset="0"/>
            </a:rPr>
            <a:t>Directly to the persons</a:t>
          </a:r>
          <a:endParaRPr lang="tr-TR" sz="1800" b="1" dirty="0">
            <a:solidFill>
              <a:srgbClr val="002060"/>
            </a:solidFill>
            <a:latin typeface="Trebuchet MS" pitchFamily="34" charset="0"/>
          </a:endParaRPr>
        </a:p>
      </dgm:t>
    </dgm:pt>
    <dgm:pt modelId="{4C554D0E-AFAA-44F3-8F4E-415E3B5AA9AF}" type="parTrans" cxnId="{4101C5DE-8FB0-4F66-9AFC-84DD5A2E1087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D06C6692-99D9-48F8-A7D3-4F04C5B27F27}" type="sibTrans" cxnId="{4101C5DE-8FB0-4F66-9AFC-84DD5A2E1087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7EF74C24-870A-4468-A0A1-F29A05D6088B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600"/>
            </a:spcAft>
          </a:pPr>
          <a:r>
            <a:rPr lang="tr-TR" sz="1800" b="1" dirty="0" smtClean="0">
              <a:solidFill>
                <a:srgbClr val="002060"/>
              </a:solidFill>
              <a:latin typeface="Trebuchet MS" pitchFamily="34" charset="0"/>
            </a:rPr>
            <a:t>Publication</a:t>
          </a:r>
          <a:endParaRPr lang="tr-TR" sz="1800" b="1" dirty="0">
            <a:solidFill>
              <a:srgbClr val="002060"/>
            </a:solidFill>
            <a:latin typeface="Trebuchet MS" pitchFamily="34" charset="0"/>
          </a:endParaRPr>
        </a:p>
      </dgm:t>
    </dgm:pt>
    <dgm:pt modelId="{CE482C9D-D00E-4C86-8C9D-CE3C6E6E83FD}" type="parTrans" cxnId="{6DAD671E-483A-40C1-97E9-3CEE1F728B8C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4FD156FD-B72C-4773-B3C8-45CBEA79B687}" type="sibTrans" cxnId="{6DAD671E-483A-40C1-97E9-3CEE1F728B8C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4E885D66-3089-43E8-AF19-59941A9EBFD3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600"/>
            </a:spcAft>
          </a:pPr>
          <a:r>
            <a:rPr lang="tr-TR" sz="1800" b="1" dirty="0" smtClean="0">
              <a:solidFill>
                <a:srgbClr val="002060"/>
              </a:solidFill>
              <a:latin typeface="Trebuchet MS" pitchFamily="34" charset="0"/>
            </a:rPr>
            <a:t>Brochure</a:t>
          </a:r>
          <a:endParaRPr lang="tr-TR" sz="1800" b="1" dirty="0">
            <a:solidFill>
              <a:srgbClr val="002060"/>
            </a:solidFill>
            <a:latin typeface="Trebuchet MS" pitchFamily="34" charset="0"/>
          </a:endParaRPr>
        </a:p>
      </dgm:t>
    </dgm:pt>
    <dgm:pt modelId="{6B638BF8-C474-4312-9A73-3C2F901E13AA}" type="parTrans" cxnId="{75B55DCB-C9BA-44B3-9B83-2A0AC5C060AD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82DCF8B2-2F8D-48EA-AC19-3F133F4F9788}" type="sibTrans" cxnId="{75B55DCB-C9BA-44B3-9B83-2A0AC5C060AD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C1AF17A7-DDA5-40D6-92C7-CB5F6DC91071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600"/>
            </a:spcAft>
          </a:pPr>
          <a:r>
            <a:rPr lang="tr-TR" sz="1800" b="1" dirty="0" smtClean="0">
              <a:solidFill>
                <a:srgbClr val="002060"/>
              </a:solidFill>
              <a:latin typeface="Trebuchet MS" pitchFamily="34" charset="0"/>
            </a:rPr>
            <a:t>Unpublished Stock Information</a:t>
          </a:r>
          <a:endParaRPr lang="tr-TR" sz="1800" b="1" dirty="0">
            <a:solidFill>
              <a:srgbClr val="002060"/>
            </a:solidFill>
            <a:latin typeface="Trebuchet MS" pitchFamily="34" charset="0"/>
          </a:endParaRPr>
        </a:p>
      </dgm:t>
    </dgm:pt>
    <dgm:pt modelId="{10E4CADD-FDA9-4F26-9678-67185F33320C}" type="parTrans" cxnId="{74E78F7F-5C71-4212-ACC8-408C58EB3A6B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D5FDBCF9-381E-49F8-A36D-9922298EA191}" type="sibTrans" cxnId="{74E78F7F-5C71-4212-ACC8-408C58EB3A6B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855B33C8-C953-41C9-9AE6-9C7998F154D9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600"/>
            </a:spcAft>
          </a:pPr>
          <a:r>
            <a:rPr lang="tr-TR" sz="1800" b="1" dirty="0" smtClean="0">
              <a:solidFill>
                <a:srgbClr val="002060"/>
              </a:solidFill>
              <a:latin typeface="Trebuchet MS" pitchFamily="34" charset="0"/>
            </a:rPr>
            <a:t>Individual data</a:t>
          </a:r>
          <a:endParaRPr lang="tr-TR" sz="1800" b="1" dirty="0">
            <a:solidFill>
              <a:srgbClr val="002060"/>
            </a:solidFill>
            <a:latin typeface="Trebuchet MS" pitchFamily="34" charset="0"/>
          </a:endParaRPr>
        </a:p>
      </dgm:t>
    </dgm:pt>
    <dgm:pt modelId="{2C2CA597-D668-46D0-8AC3-C7731D80E9FA}" type="parTrans" cxnId="{D7259895-1690-4291-AC64-DA01AA51B692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548856AE-69AB-44C0-8EC2-F50B306E313A}" type="sibTrans" cxnId="{D7259895-1690-4291-AC64-DA01AA51B692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877ECB2D-F438-4BAB-B79C-0BB32E2C349F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600"/>
            </a:spcAft>
          </a:pPr>
          <a:r>
            <a:rPr lang="tr-TR" sz="1800" b="1" dirty="0" err="1" smtClean="0">
              <a:solidFill>
                <a:srgbClr val="002060"/>
              </a:solidFill>
              <a:latin typeface="Trebuchet MS" pitchFamily="34" charset="0"/>
            </a:rPr>
            <a:t>Database</a:t>
          </a:r>
          <a:endParaRPr lang="tr-TR" sz="1800" b="1" dirty="0">
            <a:solidFill>
              <a:srgbClr val="002060"/>
            </a:solidFill>
            <a:latin typeface="Trebuchet MS" pitchFamily="34" charset="0"/>
          </a:endParaRPr>
        </a:p>
      </dgm:t>
    </dgm:pt>
    <dgm:pt modelId="{D88256C7-61B7-4104-9309-1DE4989485DA}" type="parTrans" cxnId="{EF9C7886-EF7E-43C9-9208-487030F4C8DA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93E0EAB3-F1CC-4654-88F8-12BA8A19083F}" type="sibTrans" cxnId="{EF9C7886-EF7E-43C9-9208-487030F4C8DA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04E2878A-5883-45CF-94CD-422EBA4F492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600"/>
            </a:spcAft>
          </a:pPr>
          <a:r>
            <a:rPr lang="tr-TR" sz="1800" b="1" dirty="0" smtClean="0">
              <a:solidFill>
                <a:srgbClr val="002060"/>
              </a:solidFill>
              <a:latin typeface="Trebuchet MS" pitchFamily="34" charset="0"/>
            </a:rPr>
            <a:t>By fax</a:t>
          </a:r>
          <a:endParaRPr lang="tr-TR" sz="1800" b="1" dirty="0">
            <a:solidFill>
              <a:srgbClr val="002060"/>
            </a:solidFill>
            <a:latin typeface="Trebuchet MS" pitchFamily="34" charset="0"/>
          </a:endParaRPr>
        </a:p>
      </dgm:t>
    </dgm:pt>
    <dgm:pt modelId="{97843637-8C58-4342-86B6-A1997FB4C6B7}" type="parTrans" cxnId="{0B6984A1-2581-4521-A59D-788B532FA0C8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C79DA035-E19C-4210-971E-6FD2BEF29A74}" type="sibTrans" cxnId="{0B6984A1-2581-4521-A59D-788B532FA0C8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22990ADA-EC13-47A1-BE6C-D873A272F25C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600"/>
            </a:spcAft>
          </a:pPr>
          <a:r>
            <a:rPr lang="tr-TR" sz="1800" b="1" dirty="0" smtClean="0">
              <a:solidFill>
                <a:srgbClr val="002060"/>
              </a:solidFill>
              <a:latin typeface="Trebuchet MS" pitchFamily="34" charset="0"/>
            </a:rPr>
            <a:t>By mail</a:t>
          </a:r>
          <a:endParaRPr lang="tr-TR" sz="1800" b="1" dirty="0">
            <a:solidFill>
              <a:srgbClr val="002060"/>
            </a:solidFill>
            <a:latin typeface="Trebuchet MS" pitchFamily="34" charset="0"/>
          </a:endParaRPr>
        </a:p>
      </dgm:t>
    </dgm:pt>
    <dgm:pt modelId="{AF788CCA-DD54-4F59-BE14-698E5F12DC07}" type="parTrans" cxnId="{997F3B5D-CA42-488D-A8F6-4EFB8AF520AD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2CFEBDD1-D933-4B18-BDB2-A4062D20E4F4}" type="sibTrans" cxnId="{997F3B5D-CA42-488D-A8F6-4EFB8AF520AD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438BF4D9-A2E4-4EA6-AD23-FFD30444CED6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600"/>
            </a:spcAft>
          </a:pPr>
          <a:r>
            <a:rPr lang="tr-TR" sz="1800" b="1" dirty="0" smtClean="0">
              <a:solidFill>
                <a:srgbClr val="002060"/>
              </a:solidFill>
              <a:latin typeface="Trebuchet MS" pitchFamily="34" charset="0"/>
            </a:rPr>
            <a:t>By e-mail</a:t>
          </a:r>
          <a:endParaRPr lang="tr-TR" sz="1800" b="1" dirty="0">
            <a:solidFill>
              <a:srgbClr val="002060"/>
            </a:solidFill>
            <a:latin typeface="Trebuchet MS" pitchFamily="34" charset="0"/>
          </a:endParaRPr>
        </a:p>
      </dgm:t>
    </dgm:pt>
    <dgm:pt modelId="{BBE38353-3146-4DB0-8A81-4E63E82763A5}" type="parTrans" cxnId="{C339B910-D980-4D58-BC1D-1602E37AD219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DD7C8E63-1BBB-467F-96E1-E0EEA8F08870}" type="sibTrans" cxnId="{C339B910-D980-4D58-BC1D-1602E37AD219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2D513D1B-F91B-48B3-8FA9-C2E19923AFCD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600"/>
            </a:spcAft>
          </a:pPr>
          <a:r>
            <a:rPr lang="tr-TR" sz="1800" b="1" dirty="0" smtClean="0">
              <a:solidFill>
                <a:srgbClr val="002060"/>
              </a:solidFill>
              <a:latin typeface="Trebuchet MS" pitchFamily="34" charset="0"/>
            </a:rPr>
            <a:t>Web site</a:t>
          </a:r>
          <a:endParaRPr lang="tr-TR" sz="1800" b="1" dirty="0">
            <a:solidFill>
              <a:srgbClr val="002060"/>
            </a:solidFill>
            <a:latin typeface="Trebuchet MS" pitchFamily="34" charset="0"/>
          </a:endParaRPr>
        </a:p>
      </dgm:t>
    </dgm:pt>
    <dgm:pt modelId="{85681426-922B-4B53-B791-44249DF39445}" type="parTrans" cxnId="{F787F0E1-9E94-44E0-B4B0-03E30F1A73BD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9FEAF196-1169-43C7-8C15-DD2FE66B246A}" type="sibTrans" cxnId="{F787F0E1-9E94-44E0-B4B0-03E30F1A73BD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80688041-B31D-49F0-ACC3-7F30391D5EB3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600"/>
            </a:spcAft>
          </a:pPr>
          <a:r>
            <a:rPr lang="tr-TR" sz="1800" b="1" dirty="0" smtClean="0">
              <a:solidFill>
                <a:srgbClr val="002060"/>
              </a:solidFill>
              <a:latin typeface="Trebuchet MS" pitchFamily="34" charset="0"/>
            </a:rPr>
            <a:t>By phone (Information Channel)</a:t>
          </a:r>
          <a:endParaRPr lang="tr-TR" sz="1800" b="1" dirty="0">
            <a:solidFill>
              <a:srgbClr val="002060"/>
            </a:solidFill>
            <a:latin typeface="Trebuchet MS" pitchFamily="34" charset="0"/>
          </a:endParaRPr>
        </a:p>
      </dgm:t>
    </dgm:pt>
    <dgm:pt modelId="{7BC8647B-DF28-4ED8-A6C5-21D2D9541F3E}" type="parTrans" cxnId="{8AD10665-5882-4BD1-B933-94FB17BA5D91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BA097461-9241-4E4F-8384-61D2C5999B5D}" type="sibTrans" cxnId="{8AD10665-5882-4BD1-B933-94FB17BA5D91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11BCA38B-6340-4DEA-8DAD-C7D34E5F589A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600"/>
            </a:spcAft>
          </a:pPr>
          <a:r>
            <a:rPr lang="tr-TR" sz="1800" b="1" dirty="0" smtClean="0">
              <a:solidFill>
                <a:srgbClr val="002060"/>
              </a:solidFill>
              <a:latin typeface="Trebuchet MS" pitchFamily="34" charset="0"/>
            </a:rPr>
            <a:t>Teletext</a:t>
          </a:r>
          <a:endParaRPr lang="tr-TR" sz="1800" b="1" dirty="0">
            <a:solidFill>
              <a:srgbClr val="002060"/>
            </a:solidFill>
            <a:latin typeface="Trebuchet MS" pitchFamily="34" charset="0"/>
          </a:endParaRPr>
        </a:p>
      </dgm:t>
    </dgm:pt>
    <dgm:pt modelId="{BDD7A15C-A8CF-43A8-9731-CF9AA16C91B1}" type="parTrans" cxnId="{C03A2E24-59EF-44C4-8F93-04B18E02243C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EF2B3862-34EE-47A2-9CF2-43061748261B}" type="sibTrans" cxnId="{C03A2E24-59EF-44C4-8F93-04B18E02243C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9586FF4C-8536-451A-A42C-E0161CAC176A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600"/>
            </a:spcAft>
          </a:pPr>
          <a:r>
            <a:rPr lang="tr-TR" sz="1800" b="1" dirty="0" smtClean="0">
              <a:solidFill>
                <a:srgbClr val="002060"/>
              </a:solidFill>
              <a:latin typeface="Trebuchet MS" pitchFamily="34" charset="0"/>
            </a:rPr>
            <a:t>SMS (mobile phone)</a:t>
          </a:r>
          <a:endParaRPr lang="tr-TR" sz="1800" b="1" dirty="0">
            <a:solidFill>
              <a:srgbClr val="002060"/>
            </a:solidFill>
            <a:latin typeface="Trebuchet MS" pitchFamily="34" charset="0"/>
          </a:endParaRPr>
        </a:p>
      </dgm:t>
    </dgm:pt>
    <dgm:pt modelId="{10BFCE5F-191C-4583-B3D6-EBEA55981578}" type="parTrans" cxnId="{59442A1F-2911-46A2-9526-DE5EE2E44E31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F2583BC4-5E10-4061-A65E-871504D9590C}" type="sibTrans" cxnId="{59442A1F-2911-46A2-9526-DE5EE2E44E31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15455C7F-72A4-4852-87D2-3BE5E8D1A8C6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600"/>
            </a:spcAft>
          </a:pPr>
          <a:r>
            <a:rPr lang="tr-TR" sz="1800" b="1" dirty="0" smtClean="0">
              <a:solidFill>
                <a:srgbClr val="002060"/>
              </a:solidFill>
              <a:latin typeface="Trebuchet MS" pitchFamily="34" charset="0"/>
            </a:rPr>
            <a:t>By cargo</a:t>
          </a:r>
          <a:endParaRPr lang="tr-TR" sz="1800" b="1" dirty="0">
            <a:solidFill>
              <a:srgbClr val="002060"/>
            </a:solidFill>
            <a:latin typeface="Trebuchet MS" pitchFamily="34" charset="0"/>
          </a:endParaRPr>
        </a:p>
      </dgm:t>
    </dgm:pt>
    <dgm:pt modelId="{1BC11DB6-4509-4D7E-A666-D313DA922E96}" type="parTrans" cxnId="{1669EEB0-3755-4BBC-9011-47543B601EB0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957C6160-68E5-4962-ABDC-5EB35F9E4AE4}" type="sibTrans" cxnId="{1669EEB0-3755-4BBC-9011-47543B601EB0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2F83B891-BE6D-4E63-A5F2-9FC1FD802083}" type="pres">
      <dgm:prSet presAssocID="{49CC3093-8663-46D7-B30C-5B44081287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EA5E7FD-15AE-4193-8C27-90E91A58D9B0}" type="pres">
      <dgm:prSet presAssocID="{E3422F00-66EA-4DBC-A458-ECEF6E3C68F1}" presName="composite" presStyleCnt="0"/>
      <dgm:spPr/>
      <dgm:t>
        <a:bodyPr/>
        <a:lstStyle/>
        <a:p>
          <a:endParaRPr lang="tr-TR"/>
        </a:p>
      </dgm:t>
    </dgm:pt>
    <dgm:pt modelId="{D43AAF87-C0F8-4EE3-8145-FCFF20B48A6B}" type="pres">
      <dgm:prSet presAssocID="{E3422F00-66EA-4DBC-A458-ECEF6E3C68F1}" presName="parTx" presStyleLbl="alignNode1" presStyleIdx="0" presStyleCnt="2" custLinFactNeighborX="-838" custLinFactNeighborY="-37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5F0D2C-CE97-45DE-BF42-1104B3AF5C21}" type="pres">
      <dgm:prSet presAssocID="{E3422F00-66EA-4DBC-A458-ECEF6E3C68F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130C07-57CE-4C92-A693-15CF3CB251F5}" type="pres">
      <dgm:prSet presAssocID="{1A1D90E7-3F7B-46E6-B96B-13C64C96373A}" presName="space" presStyleCnt="0"/>
      <dgm:spPr/>
      <dgm:t>
        <a:bodyPr/>
        <a:lstStyle/>
        <a:p>
          <a:endParaRPr lang="tr-TR"/>
        </a:p>
      </dgm:t>
    </dgm:pt>
    <dgm:pt modelId="{7EBE9EA0-6F89-4802-942E-36B6D9BD942A}" type="pres">
      <dgm:prSet presAssocID="{88C68BAA-8611-4566-B36F-3186590D7419}" presName="composite" presStyleCnt="0"/>
      <dgm:spPr/>
      <dgm:t>
        <a:bodyPr/>
        <a:lstStyle/>
        <a:p>
          <a:endParaRPr lang="tr-TR"/>
        </a:p>
      </dgm:t>
    </dgm:pt>
    <dgm:pt modelId="{D4F5247E-CA04-4BC7-95E9-88E6FA7B12B5}" type="pres">
      <dgm:prSet presAssocID="{88C68BAA-8611-4566-B36F-3186590D7419}" presName="parTx" presStyleLbl="alignNode1" presStyleIdx="1" presStyleCnt="2" custLinFactNeighborX="1" custLinFactNeighborY="-10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A5BF596-CA4E-43D5-A3E9-10422542D08F}" type="pres">
      <dgm:prSet presAssocID="{88C68BAA-8611-4566-B36F-3186590D741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54AC521-9A70-46BD-AAAA-9DDE7158401C}" type="presOf" srcId="{11BCA38B-6340-4DEA-8DAD-C7D34E5F589A}" destId="{1A5BF596-CA4E-43D5-A3E9-10422542D08F}" srcOrd="0" destOrd="7" presId="urn:microsoft.com/office/officeart/2005/8/layout/hList1"/>
    <dgm:cxn modelId="{1669EEB0-3755-4BBC-9011-47543B601EB0}" srcId="{88C68BAA-8611-4566-B36F-3186590D7419}" destId="{15455C7F-72A4-4852-87D2-3BE5E8D1A8C6}" srcOrd="4" destOrd="0" parTransId="{1BC11DB6-4509-4D7E-A666-D313DA922E96}" sibTransId="{957C6160-68E5-4962-ABDC-5EB35F9E4AE4}"/>
    <dgm:cxn modelId="{997F3B5D-CA42-488D-A8F6-4EFB8AF520AD}" srcId="{88C68BAA-8611-4566-B36F-3186590D7419}" destId="{22990ADA-EC13-47A1-BE6C-D873A272F25C}" srcOrd="2" destOrd="0" parTransId="{AF788CCA-DD54-4F59-BE14-698E5F12DC07}" sibTransId="{2CFEBDD1-D933-4B18-BDB2-A4062D20E4F4}"/>
    <dgm:cxn modelId="{32BE5729-B85B-483F-BDC0-267C6D37D4D2}" type="presOf" srcId="{88C68BAA-8611-4566-B36F-3186590D7419}" destId="{D4F5247E-CA04-4BC7-95E9-88E6FA7B12B5}" srcOrd="0" destOrd="0" presId="urn:microsoft.com/office/officeart/2005/8/layout/hList1"/>
    <dgm:cxn modelId="{AA56FD37-91C8-41CD-A27B-B12F3B57E92A}" type="presOf" srcId="{7EF74C24-870A-4468-A0A1-F29A05D6088B}" destId="{F75F0D2C-CE97-45DE-BF42-1104B3AF5C21}" srcOrd="0" destOrd="1" presId="urn:microsoft.com/office/officeart/2005/8/layout/hList1"/>
    <dgm:cxn modelId="{FF356216-CDB8-4232-8578-B3097281EFF7}" type="presOf" srcId="{84F7E11D-68F7-4C85-8225-EFDB336417F6}" destId="{F75F0D2C-CE97-45DE-BF42-1104B3AF5C21}" srcOrd="0" destOrd="0" presId="urn:microsoft.com/office/officeart/2005/8/layout/hList1"/>
    <dgm:cxn modelId="{CBAEFDA1-28C3-43F4-842C-5518A884265A}" type="presOf" srcId="{9586FF4C-8536-451A-A42C-E0161CAC176A}" destId="{1A5BF596-CA4E-43D5-A3E9-10422542D08F}" srcOrd="0" destOrd="8" presId="urn:microsoft.com/office/officeart/2005/8/layout/hList1"/>
    <dgm:cxn modelId="{8BBDB977-468D-4527-A7A8-2A649A16DDCF}" type="presOf" srcId="{E3422F00-66EA-4DBC-A458-ECEF6E3C68F1}" destId="{D43AAF87-C0F8-4EE3-8145-FCFF20B48A6B}" srcOrd="0" destOrd="0" presId="urn:microsoft.com/office/officeart/2005/8/layout/hList1"/>
    <dgm:cxn modelId="{4101C5DE-8FB0-4F66-9AFC-84DD5A2E1087}" srcId="{88C68BAA-8611-4566-B36F-3186590D7419}" destId="{E06B29DB-12BE-4BD8-809F-59D2CD2B7E54}" srcOrd="0" destOrd="0" parTransId="{4C554D0E-AFAA-44F3-8F4E-415E3B5AA9AF}" sibTransId="{D06C6692-99D9-48F8-A7D3-4F04C5B27F27}"/>
    <dgm:cxn modelId="{EF9C7886-EF7E-43C9-9208-487030F4C8DA}" srcId="{E3422F00-66EA-4DBC-A458-ECEF6E3C68F1}" destId="{877ECB2D-F438-4BAB-B79C-0BB32E2C349F}" srcOrd="5" destOrd="0" parTransId="{D88256C7-61B7-4104-9309-1DE4989485DA}" sibTransId="{93E0EAB3-F1CC-4654-88F8-12BA8A19083F}"/>
    <dgm:cxn modelId="{9B67638E-7865-459A-8A1E-95B594D1C1B7}" srcId="{49CC3093-8663-46D7-B30C-5B4408128776}" destId="{E3422F00-66EA-4DBC-A458-ECEF6E3C68F1}" srcOrd="0" destOrd="0" parTransId="{CF4D8510-043E-45CF-979F-07A8EB0B69F9}" sibTransId="{1A1D90E7-3F7B-46E6-B96B-13C64C96373A}"/>
    <dgm:cxn modelId="{6DAD671E-483A-40C1-97E9-3CEE1F728B8C}" srcId="{E3422F00-66EA-4DBC-A458-ECEF6E3C68F1}" destId="{7EF74C24-870A-4468-A0A1-F29A05D6088B}" srcOrd="1" destOrd="0" parTransId="{CE482C9D-D00E-4C86-8C9D-CE3C6E6E83FD}" sibTransId="{4FD156FD-B72C-4773-B3C8-45CBEA79B687}"/>
    <dgm:cxn modelId="{010C20F2-8320-402F-81C1-FE8D9CD17AC4}" type="presOf" srcId="{15455C7F-72A4-4852-87D2-3BE5E8D1A8C6}" destId="{1A5BF596-CA4E-43D5-A3E9-10422542D08F}" srcOrd="0" destOrd="4" presId="urn:microsoft.com/office/officeart/2005/8/layout/hList1"/>
    <dgm:cxn modelId="{0DF29199-8FED-4A75-A119-639E641FD357}" type="presOf" srcId="{C1AF17A7-DDA5-40D6-92C7-CB5F6DC91071}" destId="{F75F0D2C-CE97-45DE-BF42-1104B3AF5C21}" srcOrd="0" destOrd="3" presId="urn:microsoft.com/office/officeart/2005/8/layout/hList1"/>
    <dgm:cxn modelId="{E7C6D4BF-F241-4752-8C5D-77A07AEA7267}" type="presOf" srcId="{4E885D66-3089-43E8-AF19-59941A9EBFD3}" destId="{F75F0D2C-CE97-45DE-BF42-1104B3AF5C21}" srcOrd="0" destOrd="2" presId="urn:microsoft.com/office/officeart/2005/8/layout/hList1"/>
    <dgm:cxn modelId="{31F5275E-BEAB-4364-B95A-D977F99F76B0}" type="presOf" srcId="{855B33C8-C953-41C9-9AE6-9C7998F154D9}" destId="{F75F0D2C-CE97-45DE-BF42-1104B3AF5C21}" srcOrd="0" destOrd="4" presId="urn:microsoft.com/office/officeart/2005/8/layout/hList1"/>
    <dgm:cxn modelId="{23FF767F-7E6E-42AB-95B4-5069F2FBA69A}" type="presOf" srcId="{04E2878A-5883-45CF-94CD-422EBA4F4927}" destId="{1A5BF596-CA4E-43D5-A3E9-10422542D08F}" srcOrd="0" destOrd="1" presId="urn:microsoft.com/office/officeart/2005/8/layout/hList1"/>
    <dgm:cxn modelId="{C03A2E24-59EF-44C4-8F93-04B18E02243C}" srcId="{88C68BAA-8611-4566-B36F-3186590D7419}" destId="{11BCA38B-6340-4DEA-8DAD-C7D34E5F589A}" srcOrd="7" destOrd="0" parTransId="{BDD7A15C-A8CF-43A8-9731-CF9AA16C91B1}" sibTransId="{EF2B3862-34EE-47A2-9CF2-43061748261B}"/>
    <dgm:cxn modelId="{0B6984A1-2581-4521-A59D-788B532FA0C8}" srcId="{88C68BAA-8611-4566-B36F-3186590D7419}" destId="{04E2878A-5883-45CF-94CD-422EBA4F4927}" srcOrd="1" destOrd="0" parTransId="{97843637-8C58-4342-86B6-A1997FB4C6B7}" sibTransId="{C79DA035-E19C-4210-971E-6FD2BEF29A74}"/>
    <dgm:cxn modelId="{8AD10665-5882-4BD1-B933-94FB17BA5D91}" srcId="{88C68BAA-8611-4566-B36F-3186590D7419}" destId="{80688041-B31D-49F0-ACC3-7F30391D5EB3}" srcOrd="6" destOrd="0" parTransId="{7BC8647B-DF28-4ED8-A6C5-21D2D9541F3E}" sibTransId="{BA097461-9241-4E4F-8384-61D2C5999B5D}"/>
    <dgm:cxn modelId="{C6531265-FF25-4A82-90A4-E190164BF247}" type="presOf" srcId="{877ECB2D-F438-4BAB-B79C-0BB32E2C349F}" destId="{F75F0D2C-CE97-45DE-BF42-1104B3AF5C21}" srcOrd="0" destOrd="5" presId="urn:microsoft.com/office/officeart/2005/8/layout/hList1"/>
    <dgm:cxn modelId="{59442A1F-2911-46A2-9526-DE5EE2E44E31}" srcId="{88C68BAA-8611-4566-B36F-3186590D7419}" destId="{9586FF4C-8536-451A-A42C-E0161CAC176A}" srcOrd="8" destOrd="0" parTransId="{10BFCE5F-191C-4583-B3D6-EBEA55981578}" sibTransId="{F2583BC4-5E10-4061-A65E-871504D9590C}"/>
    <dgm:cxn modelId="{3DCBCCCA-4AFD-4E9D-8D3A-BC821EDB03C6}" type="presOf" srcId="{80688041-B31D-49F0-ACC3-7F30391D5EB3}" destId="{1A5BF596-CA4E-43D5-A3E9-10422542D08F}" srcOrd="0" destOrd="6" presId="urn:microsoft.com/office/officeart/2005/8/layout/hList1"/>
    <dgm:cxn modelId="{C339B910-D980-4D58-BC1D-1602E37AD219}" srcId="{88C68BAA-8611-4566-B36F-3186590D7419}" destId="{438BF4D9-A2E4-4EA6-AD23-FFD30444CED6}" srcOrd="3" destOrd="0" parTransId="{BBE38353-3146-4DB0-8A81-4E63E82763A5}" sibTransId="{DD7C8E63-1BBB-467F-96E1-E0EEA8F08870}"/>
    <dgm:cxn modelId="{74E78F7F-5C71-4212-ACC8-408C58EB3A6B}" srcId="{E3422F00-66EA-4DBC-A458-ECEF6E3C68F1}" destId="{C1AF17A7-DDA5-40D6-92C7-CB5F6DC91071}" srcOrd="3" destOrd="0" parTransId="{10E4CADD-FDA9-4F26-9678-67185F33320C}" sibTransId="{D5FDBCF9-381E-49F8-A36D-9922298EA191}"/>
    <dgm:cxn modelId="{F787F0E1-9E94-44E0-B4B0-03E30F1A73BD}" srcId="{88C68BAA-8611-4566-B36F-3186590D7419}" destId="{2D513D1B-F91B-48B3-8FA9-C2E19923AFCD}" srcOrd="5" destOrd="0" parTransId="{85681426-922B-4B53-B791-44249DF39445}" sibTransId="{9FEAF196-1169-43C7-8C15-DD2FE66B246A}"/>
    <dgm:cxn modelId="{8F9B97CE-BD81-49F5-AD08-8B05BC163DCA}" srcId="{49CC3093-8663-46D7-B30C-5B4408128776}" destId="{88C68BAA-8611-4566-B36F-3186590D7419}" srcOrd="1" destOrd="0" parTransId="{D49CC328-5BA3-4772-9B35-1BE652F359DD}" sibTransId="{677DB566-0171-458C-BA16-49376E02533E}"/>
    <dgm:cxn modelId="{75B55DCB-C9BA-44B3-9B83-2A0AC5C060AD}" srcId="{E3422F00-66EA-4DBC-A458-ECEF6E3C68F1}" destId="{4E885D66-3089-43E8-AF19-59941A9EBFD3}" srcOrd="2" destOrd="0" parTransId="{6B638BF8-C474-4312-9A73-3C2F901E13AA}" sibTransId="{82DCF8B2-2F8D-48EA-AC19-3F133F4F9788}"/>
    <dgm:cxn modelId="{D7259895-1690-4291-AC64-DA01AA51B692}" srcId="{E3422F00-66EA-4DBC-A458-ECEF6E3C68F1}" destId="{855B33C8-C953-41C9-9AE6-9C7998F154D9}" srcOrd="4" destOrd="0" parTransId="{2C2CA597-D668-46D0-8AC3-C7731D80E9FA}" sibTransId="{548856AE-69AB-44C0-8EC2-F50B306E313A}"/>
    <dgm:cxn modelId="{1AD1E76B-C453-414F-805F-D6349647B5E2}" type="presOf" srcId="{438BF4D9-A2E4-4EA6-AD23-FFD30444CED6}" destId="{1A5BF596-CA4E-43D5-A3E9-10422542D08F}" srcOrd="0" destOrd="3" presId="urn:microsoft.com/office/officeart/2005/8/layout/hList1"/>
    <dgm:cxn modelId="{ED24A79D-9A2A-4FB3-B8E8-B37F37FED8BB}" type="presOf" srcId="{2D513D1B-F91B-48B3-8FA9-C2E19923AFCD}" destId="{1A5BF596-CA4E-43D5-A3E9-10422542D08F}" srcOrd="0" destOrd="5" presId="urn:microsoft.com/office/officeart/2005/8/layout/hList1"/>
    <dgm:cxn modelId="{849BDA2F-AF18-45BE-9C11-DB35D3715225}" type="presOf" srcId="{22990ADA-EC13-47A1-BE6C-D873A272F25C}" destId="{1A5BF596-CA4E-43D5-A3E9-10422542D08F}" srcOrd="0" destOrd="2" presId="urn:microsoft.com/office/officeart/2005/8/layout/hList1"/>
    <dgm:cxn modelId="{18B32A1D-302D-4C03-8B9B-576D33789FDD}" srcId="{E3422F00-66EA-4DBC-A458-ECEF6E3C68F1}" destId="{84F7E11D-68F7-4C85-8225-EFDB336417F6}" srcOrd="0" destOrd="0" parTransId="{245376B0-B462-402F-A462-B8668452C352}" sibTransId="{256C4451-8F6C-4216-BBEE-5739C9650E62}"/>
    <dgm:cxn modelId="{E8B59C4D-0890-4BC2-B7A8-573C8A268B7D}" type="presOf" srcId="{49CC3093-8663-46D7-B30C-5B4408128776}" destId="{2F83B891-BE6D-4E63-A5F2-9FC1FD802083}" srcOrd="0" destOrd="0" presId="urn:microsoft.com/office/officeart/2005/8/layout/hList1"/>
    <dgm:cxn modelId="{4B07DA12-7930-4D3B-A2BC-C19CB9C19F56}" type="presOf" srcId="{E06B29DB-12BE-4BD8-809F-59D2CD2B7E54}" destId="{1A5BF596-CA4E-43D5-A3E9-10422542D08F}" srcOrd="0" destOrd="0" presId="urn:microsoft.com/office/officeart/2005/8/layout/hList1"/>
    <dgm:cxn modelId="{2336F6FE-BF85-4176-BD6A-082907764FCC}" type="presParOf" srcId="{2F83B891-BE6D-4E63-A5F2-9FC1FD802083}" destId="{9EA5E7FD-15AE-4193-8C27-90E91A58D9B0}" srcOrd="0" destOrd="0" presId="urn:microsoft.com/office/officeart/2005/8/layout/hList1"/>
    <dgm:cxn modelId="{08429606-423D-4215-8452-64936F6F8B39}" type="presParOf" srcId="{9EA5E7FD-15AE-4193-8C27-90E91A58D9B0}" destId="{D43AAF87-C0F8-4EE3-8145-FCFF20B48A6B}" srcOrd="0" destOrd="0" presId="urn:microsoft.com/office/officeart/2005/8/layout/hList1"/>
    <dgm:cxn modelId="{18FB0315-68D2-41C2-AEC5-2EB9F14594CB}" type="presParOf" srcId="{9EA5E7FD-15AE-4193-8C27-90E91A58D9B0}" destId="{F75F0D2C-CE97-45DE-BF42-1104B3AF5C21}" srcOrd="1" destOrd="0" presId="urn:microsoft.com/office/officeart/2005/8/layout/hList1"/>
    <dgm:cxn modelId="{5BA9671A-5AD0-4A48-8255-FEF82F437B17}" type="presParOf" srcId="{2F83B891-BE6D-4E63-A5F2-9FC1FD802083}" destId="{C6130C07-57CE-4C92-A693-15CF3CB251F5}" srcOrd="1" destOrd="0" presId="urn:microsoft.com/office/officeart/2005/8/layout/hList1"/>
    <dgm:cxn modelId="{9DFCFB2D-875D-4114-8F50-A052E8CA1333}" type="presParOf" srcId="{2F83B891-BE6D-4E63-A5F2-9FC1FD802083}" destId="{7EBE9EA0-6F89-4802-942E-36B6D9BD942A}" srcOrd="2" destOrd="0" presId="urn:microsoft.com/office/officeart/2005/8/layout/hList1"/>
    <dgm:cxn modelId="{4ED26032-57BE-441A-B8AB-40BD3B8D56CD}" type="presParOf" srcId="{7EBE9EA0-6F89-4802-942E-36B6D9BD942A}" destId="{D4F5247E-CA04-4BC7-95E9-88E6FA7B12B5}" srcOrd="0" destOrd="0" presId="urn:microsoft.com/office/officeart/2005/8/layout/hList1"/>
    <dgm:cxn modelId="{226EB824-689A-4DF2-BE1D-3A51C82C09D4}" type="presParOf" srcId="{7EBE9EA0-6F89-4802-942E-36B6D9BD942A}" destId="{1A5BF596-CA4E-43D5-A3E9-10422542D08F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 dirty="0"/>
              <a:t>&lt;header&gt;</a:t>
            </a:r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US"/>
              <a:t>&lt;footer&gt;</a:t>
            </a:r>
            <a:endParaRPr/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AE1E9DC9-203C-4C69-A036-5C20413A086F}" type="slidenum">
              <a:rPr lang="en-US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 txBox="1">
            <a:spLocks noGrp="1" noChangeArrowheads="1"/>
          </p:cNvSpPr>
          <p:nvPr/>
        </p:nvSpPr>
        <p:spPr bwMode="auto">
          <a:xfrm>
            <a:off x="3887055" y="8686362"/>
            <a:ext cx="2970945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69" tIns="44585" rIns="89169" bIns="44585" anchor="b"/>
          <a:lstStyle/>
          <a:p>
            <a:pPr algn="r" defTabSz="890588">
              <a:lnSpc>
                <a:spcPct val="130000"/>
              </a:lnSpc>
              <a:spcBef>
                <a:spcPct val="20000"/>
              </a:spcBef>
            </a:pPr>
            <a:fld id="{F404AD23-9113-4801-80D2-7CED63F6FB0A}" type="slidenum">
              <a:rPr lang="en-US">
                <a:latin typeface="Trebuchet MS" pitchFamily="34" charset="0"/>
              </a:rPr>
              <a:pPr algn="r" defTabSz="890588">
                <a:lnSpc>
                  <a:spcPct val="130000"/>
                </a:lnSpc>
                <a:spcBef>
                  <a:spcPct val="20000"/>
                </a:spcBef>
              </a:pPr>
              <a:t>14</a:t>
            </a:fld>
            <a:endParaRPr lang="en-US">
              <a:latin typeface="Trebuchet MS" pitchFamily="34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Myriad Web"/>
              </a:rPr>
              <a:t>1/35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82047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15063" y="6286500"/>
            <a:ext cx="2000250" cy="7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6563" y="6429375"/>
            <a:ext cx="2295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52BC0-C25A-4CB6-B1A8-093D8EB08BB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6563" y="6429375"/>
            <a:ext cx="2295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2737A-0996-4BBB-90C2-65C43A7CF7A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1" y="1857377"/>
            <a:ext cx="8229600" cy="4268789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48463" y="6461125"/>
            <a:ext cx="2133600" cy="477838"/>
          </a:xfrm>
          <a:prstGeom prst="rect">
            <a:avLst/>
          </a:prstGeom>
        </p:spPr>
        <p:txBody>
          <a:bodyPr lIns="89989" tIns="44994" rIns="89989" bIns="44994"/>
          <a:lstStyle>
            <a:lvl1pPr algn="r">
              <a:defRPr sz="1800">
                <a:latin typeface="Arial" charset="0"/>
              </a:defRPr>
            </a:lvl1pPr>
          </a:lstStyle>
          <a:p>
            <a:pPr>
              <a:defRPr/>
            </a:pPr>
            <a:fld id="{13C4E9EF-BA52-4747-A0A8-3293962D507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108000" y="176040"/>
            <a:ext cx="3236400" cy="356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endParaRPr/>
          </a:p>
          <a:p>
            <a:pPr>
              <a:lnSpc>
                <a:spcPct val="100000"/>
              </a:lnSpc>
            </a:pPr>
            <a:r>
              <a:rPr lang="en-US" sz="1400" b="1" dirty="0" smtClean="0">
                <a:solidFill>
                  <a:srgbClr val="AB2328"/>
                </a:solidFill>
                <a:latin typeface="Calibri"/>
              </a:rPr>
              <a:t>T</a:t>
            </a:r>
            <a:r>
              <a:rPr lang="tr-TR" sz="1400" b="1" dirty="0" smtClean="0">
                <a:solidFill>
                  <a:srgbClr val="AB2328"/>
                </a:solidFill>
                <a:latin typeface="Calibri"/>
              </a:rPr>
              <a:t>URKISH</a:t>
            </a:r>
            <a:r>
              <a:rPr lang="tr-TR" sz="1400" b="1" baseline="0" dirty="0" smtClean="0">
                <a:solidFill>
                  <a:srgbClr val="AB2328"/>
                </a:solidFill>
                <a:latin typeface="Calibri"/>
              </a:rPr>
              <a:t> STATISTICAL INSTITUTE</a:t>
            </a:r>
            <a:endParaRPr/>
          </a:p>
        </p:txBody>
      </p:sp>
      <p:pic>
        <p:nvPicPr>
          <p:cNvPr id="2" name="Picture 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47240" y="117360"/>
            <a:ext cx="675720" cy="399600"/>
          </a:xfrm>
          <a:prstGeom prst="rect">
            <a:avLst/>
          </a:prstGeom>
          <a:ln>
            <a:noFill/>
          </a:ln>
        </p:spPr>
      </p:pic>
      <p:sp>
        <p:nvSpPr>
          <p:cNvPr id="3" name="Line 3"/>
          <p:cNvSpPr/>
          <p:nvPr/>
        </p:nvSpPr>
        <p:spPr>
          <a:xfrm>
            <a:off x="0" y="647640"/>
            <a:ext cx="9144000" cy="1440"/>
          </a:xfrm>
          <a:prstGeom prst="line">
            <a:avLst/>
          </a:prstGeom>
          <a:ln w="19080">
            <a:solidFill>
              <a:srgbClr val="AB2328"/>
            </a:solidFill>
            <a:miter/>
          </a:ln>
        </p:spPr>
      </p:sp>
      <p:sp>
        <p:nvSpPr>
          <p:cNvPr id="4" name="Line 4"/>
          <p:cNvSpPr/>
          <p:nvPr/>
        </p:nvSpPr>
        <p:spPr>
          <a:xfrm>
            <a:off x="0" y="6286320"/>
            <a:ext cx="9144000" cy="1440"/>
          </a:xfrm>
          <a:prstGeom prst="line">
            <a:avLst/>
          </a:prstGeom>
          <a:ln w="19080">
            <a:solidFill>
              <a:srgbClr val="AB2328"/>
            </a:solidFill>
            <a:miter/>
          </a:ln>
        </p:spPr>
      </p:sp>
      <p:sp>
        <p:nvSpPr>
          <p:cNvPr id="7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 dirty="0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dirty="0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dirty="0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dirty="0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dirty="0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dirty="0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 dirty="0"/>
              <a:t>Seventh Outline Level</a:t>
            </a:r>
            <a:endParaRPr/>
          </a:p>
        </p:txBody>
      </p:sp>
      <p:sp>
        <p:nvSpPr>
          <p:cNvPr id="9" name="TextBox 8"/>
          <p:cNvSpPr txBox="1"/>
          <p:nvPr userDrawn="1"/>
        </p:nvSpPr>
        <p:spPr>
          <a:xfrm>
            <a:off x="-32" y="6357958"/>
            <a:ext cx="3076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smtClean="0"/>
              <a:t>INFORMATION</a:t>
            </a:r>
            <a:r>
              <a:rPr lang="tr-TR" sz="1000" b="1" baseline="0" dirty="0" smtClean="0"/>
              <a:t> TECHNOLOGIES DEPARTMENT</a:t>
            </a:r>
            <a:endParaRPr lang="tr-TR" sz="1000" b="1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358246" y="6357958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14A31F-A0C0-452D-A7A2-16B0FA5E257F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/>
  <p:hf sldNum="0" hdr="0" ftr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ce.org/stats/archive/docs.fp.e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unece.org/stats/documents/writin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tuik.gov.tr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witter.com/webtuik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www.facebook.com/pages/TUIK/121841051162290?ref=sg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www.google.com.tr/imgres?imgurl=http://www.almarbilisim.net/aio/images/anket.jpg&amp;imgrefurl=http://www.almarbilisim.net/aio/anket.php&amp;usg=__C-o5GFL7rT0EOCP8EFZ7Bgsn_uQ=&amp;h=232&amp;w=350&amp;sz=35&amp;hl=tr&amp;start=45&amp;itbs=1&amp;tbnid=K8blhqen4tSKMM:&amp;tbnh=80&amp;tbnw=120&amp;prev=/images?q=anket&amp;start=40&amp;hl=tr&amp;sa=N&amp;gbv=2&amp;ndsp=20&amp;tbs=isch: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google.com.tr/imgres?imgurl=http://www.yalvacyenihaber.com/haber_imaj/anket.jpg&amp;imgrefurl=http://www.yalvacyenihaber.com/detay.asp?hid=975&amp;usg=__xpcQncZzIT-fbLZiWoryKJfbp1I=&amp;h=383&amp;w=290&amp;sz=18&amp;hl=tr&amp;start=3&amp;itbs=1&amp;tbnid=x2Ejax0rSFqweM:&amp;tbnh=123&amp;tbnw=93&amp;prev=/images?q=anket&amp;hl=tr&amp;sa=G&amp;gbv=2&amp;tbs=isch:1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com.tr/imgres?imgurl=http://www.ikonarastirma.com/wp-content/uploads/2009/08/anket_tasarimi.JPG&amp;imgrefurl=http://www.ikonarastirma.com/anket-tasarimi/&amp;usg=__hOElIhhUJwzEQCk1wIR_q5DhkNo=&amp;h=301&amp;w=293&amp;sz=16&amp;hl=tr&amp;start=165&amp;itbs=1&amp;tbnid=pmEfThrexFVmpM:&amp;tbnh=116&amp;tbnw=113&amp;prev=/images?q=anket&amp;start=160&amp;hl=tr&amp;sa=N&amp;gbv=2&amp;ndsp=20&amp;tbs=isch:1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372116" cy="1500198"/>
          </a:xfrm>
        </p:spPr>
        <p:txBody>
          <a:bodyPr/>
          <a:lstStyle/>
          <a:p>
            <a:pPr algn="ctr"/>
            <a:r>
              <a:rPr lang="en-US" sz="3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3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TURKISH STATISTICAL INSTITUTE</a:t>
            </a:r>
            <a:br>
              <a:rPr lang="en-US" sz="3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</a:br>
            <a:r>
              <a:rPr lang="en-US" sz="3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(Turk</a:t>
            </a:r>
            <a:r>
              <a:rPr lang="tr-TR" sz="3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</a:t>
            </a:r>
            <a:r>
              <a:rPr lang="en-US" sz="3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tat)</a:t>
            </a:r>
            <a:endParaRPr lang="tr-TR" sz="34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785918" y="3711363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C00000"/>
                </a:solidFill>
              </a:rPr>
              <a:t>31.03.2014</a:t>
            </a:r>
            <a:br>
              <a:rPr lang="tr-TR" b="1" i="1" dirty="0" smtClean="0">
                <a:solidFill>
                  <a:srgbClr val="C00000"/>
                </a:solidFill>
              </a:rPr>
            </a:br>
            <a:r>
              <a:rPr lang="tr-TR" b="1" i="1" dirty="0" smtClean="0">
                <a:solidFill>
                  <a:srgbClr val="C00000"/>
                </a:solidFill>
              </a:rPr>
              <a:t>(</a:t>
            </a:r>
            <a:r>
              <a:rPr lang="tr-TR" b="1" i="1" dirty="0" err="1" smtClean="0">
                <a:solidFill>
                  <a:srgbClr val="C00000"/>
                </a:solidFill>
              </a:rPr>
              <a:t>Muscat</a:t>
            </a:r>
            <a:r>
              <a:rPr lang="tr-TR" b="1" i="1" dirty="0" smtClean="0">
                <a:solidFill>
                  <a:srgbClr val="C00000"/>
                </a:solidFill>
              </a:rPr>
              <a:t>, </a:t>
            </a:r>
            <a:r>
              <a:rPr lang="tr-TR" b="1" i="1" dirty="0" err="1" smtClean="0">
                <a:solidFill>
                  <a:srgbClr val="C00000"/>
                </a:solidFill>
              </a:rPr>
              <a:t>Oman</a:t>
            </a:r>
            <a:r>
              <a:rPr lang="tr-TR" b="1" i="1" dirty="0" smtClean="0">
                <a:solidFill>
                  <a:srgbClr val="C00000"/>
                </a:solidFill>
              </a:rPr>
              <a:t>)</a:t>
            </a: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323850" y="764704"/>
            <a:ext cx="86058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tr-TR" sz="3600" b="1" dirty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Official </a:t>
            </a:r>
            <a:r>
              <a:rPr lang="tr-TR" sz="3600" b="1" dirty="0" err="1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Statistics</a:t>
            </a:r>
            <a:r>
              <a:rPr lang="tr-TR" sz="3600" b="1" dirty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tr-TR" sz="3600" b="1" dirty="0" smtClean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Programme</a:t>
            </a:r>
          </a:p>
          <a:p>
            <a:pPr algn="ctr">
              <a:defRPr/>
            </a:pPr>
            <a:r>
              <a:rPr lang="tr-TR" sz="3600" b="1" dirty="0" smtClean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(2012-2016)</a:t>
            </a:r>
            <a:endParaRPr lang="en-US" sz="3600" b="1" dirty="0">
              <a:solidFill>
                <a:srgbClr val="C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71406" y="3143248"/>
            <a:ext cx="4500563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>
                <a:srgbClr val="AB2328"/>
              </a:buClr>
              <a:buFontTx/>
              <a:buAutoNum type="arabicPeriod"/>
              <a:defRPr/>
            </a:pPr>
            <a:r>
              <a:rPr lang="tr-TR" sz="2400" dirty="0">
                <a:latin typeface="Trebuchet MS" pitchFamily="34" charset="0"/>
              </a:rPr>
              <a:t>Statistical Infrastructure</a:t>
            </a:r>
          </a:p>
          <a:p>
            <a:pPr marL="342900" indent="-342900">
              <a:buClr>
                <a:srgbClr val="AB2328"/>
              </a:buClr>
              <a:buFontTx/>
              <a:buAutoNum type="arabicPeriod"/>
              <a:defRPr/>
            </a:pPr>
            <a:r>
              <a:rPr lang="tr-TR" sz="2400" dirty="0">
                <a:latin typeface="Trebuchet MS" pitchFamily="34" charset="0"/>
              </a:rPr>
              <a:t>Social and Demographic Statistics</a:t>
            </a:r>
          </a:p>
          <a:p>
            <a:pPr marL="342900" indent="-342900">
              <a:buClr>
                <a:srgbClr val="AB2328"/>
              </a:buClr>
              <a:buFontTx/>
              <a:buAutoNum type="arabicPeriod"/>
              <a:defRPr/>
            </a:pPr>
            <a:r>
              <a:rPr lang="tr-TR" sz="2400" dirty="0">
                <a:latin typeface="Trebuchet MS" pitchFamily="34" charset="0"/>
              </a:rPr>
              <a:t>Macroeconomic statistics</a:t>
            </a:r>
          </a:p>
          <a:p>
            <a:pPr marL="342900" indent="-342900">
              <a:buClr>
                <a:srgbClr val="AB2328"/>
              </a:buClr>
              <a:buFontTx/>
              <a:buAutoNum type="arabicPeriod"/>
              <a:defRPr/>
            </a:pPr>
            <a:r>
              <a:rPr lang="tr-TR" sz="2400" dirty="0">
                <a:latin typeface="Trebuchet MS" pitchFamily="34" charset="0"/>
              </a:rPr>
              <a:t>Business Statistics</a:t>
            </a:r>
          </a:p>
          <a:p>
            <a:pPr marL="342900" indent="-342900">
              <a:buClr>
                <a:srgbClr val="AB2328"/>
              </a:buClr>
              <a:buFontTx/>
              <a:buAutoNum type="arabicPeriod"/>
              <a:defRPr/>
            </a:pPr>
            <a:r>
              <a:rPr lang="tr-TR" sz="2400" dirty="0">
                <a:latin typeface="Trebuchet MS" pitchFamily="34" charset="0"/>
              </a:rPr>
              <a:t>Agriculture Statistics</a:t>
            </a:r>
          </a:p>
          <a:p>
            <a:pPr marL="342900" indent="-342900">
              <a:buClr>
                <a:srgbClr val="AB2328"/>
              </a:buClr>
              <a:buFontTx/>
              <a:buAutoNum type="arabicPeriod"/>
              <a:defRPr/>
            </a:pPr>
            <a:r>
              <a:rPr lang="tr-TR" sz="2400" dirty="0">
                <a:latin typeface="Trebuchet MS" pitchFamily="34" charset="0"/>
              </a:rPr>
              <a:t>Environment Statistics</a:t>
            </a:r>
          </a:p>
        </p:txBody>
      </p:sp>
      <p:sp>
        <p:nvSpPr>
          <p:cNvPr id="13318" name="7 Sağ Ayraç"/>
          <p:cNvSpPr>
            <a:spLocks/>
          </p:cNvSpPr>
          <p:nvPr/>
        </p:nvSpPr>
        <p:spPr bwMode="auto">
          <a:xfrm>
            <a:off x="4071938" y="2928956"/>
            <a:ext cx="571500" cy="3071812"/>
          </a:xfrm>
          <a:prstGeom prst="rightBrace">
            <a:avLst>
              <a:gd name="adj1" fmla="val 8336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4714876" y="3357562"/>
            <a:ext cx="4143404" cy="1846659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endParaRPr lang="tr-TR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tr-TR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rebuchet MS" pitchFamily="34" charset="0"/>
              </a:rPr>
              <a:t>287 official statistics 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tr-TR" sz="2400" b="1" dirty="0">
              <a:solidFill>
                <a:srgbClr val="C00000"/>
              </a:solidFill>
              <a:latin typeface="Trebuchet MS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tr-TR" sz="2400" b="1" dirty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Trebuchet MS" pitchFamily="34" charset="0"/>
              </a:rPr>
              <a:t>Metadata</a:t>
            </a:r>
            <a:r>
              <a:rPr lang="tr-TR" sz="2400" b="1" dirty="0" smtClean="0">
                <a:solidFill>
                  <a:srgbClr val="C00000"/>
                </a:solidFill>
                <a:latin typeface="Trebuchet MS" pitchFamily="34" charset="0"/>
              </a:rPr>
              <a:t> (data of data)</a:t>
            </a:r>
            <a:endParaRPr lang="tr-TR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defRPr/>
            </a:pPr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1143021" y="2143116"/>
            <a:ext cx="63579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2400" dirty="0">
                <a:latin typeface="Trebuchet MS" pitchFamily="34" charset="0"/>
              </a:rPr>
              <a:t>Consists of 6 main items and 40 sub-items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9552" y="836712"/>
            <a:ext cx="8043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tr-TR" sz="3000" b="1" dirty="0" smtClean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Principles of Publication and Dissemination</a:t>
            </a:r>
            <a:endParaRPr lang="tr-TR" sz="3000" b="1" dirty="0">
              <a:solidFill>
                <a:srgbClr val="C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32773" name="Text Box 1030"/>
          <p:cNvSpPr txBox="1">
            <a:spLocks noChangeArrowheads="1"/>
          </p:cNvSpPr>
          <p:nvPr/>
        </p:nvSpPr>
        <p:spPr bwMode="auto">
          <a:xfrm>
            <a:off x="642938" y="1643050"/>
            <a:ext cx="81438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lnSpc>
                <a:spcPts val="36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tr-TR" sz="2000" dirty="0" smtClean="0">
                <a:latin typeface="Verdana" pitchFamily="34" charset="0"/>
                <a:cs typeface="Arial" charset="0"/>
              </a:rPr>
              <a:t>Equal and easy accessibility</a:t>
            </a:r>
            <a:endParaRPr lang="tr-TR" sz="2000" dirty="0">
              <a:latin typeface="Verdana" pitchFamily="34" charset="0"/>
              <a:cs typeface="Arial" charset="0"/>
            </a:endParaRPr>
          </a:p>
          <a:p>
            <a:pPr marL="363538" indent="-363538">
              <a:lnSpc>
                <a:spcPts val="36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tr-TR" sz="2000" dirty="0" smtClean="0">
                <a:latin typeface="Verdana" pitchFamily="34" charset="0"/>
                <a:cs typeface="Arial" charset="0"/>
              </a:rPr>
              <a:t>User oriented and user friendly </a:t>
            </a:r>
            <a:endParaRPr lang="tr-TR" sz="1600" dirty="0">
              <a:latin typeface="Verdana" pitchFamily="34" charset="0"/>
              <a:cs typeface="Arial" charset="0"/>
            </a:endParaRPr>
          </a:p>
          <a:p>
            <a:pPr marL="363538" indent="-363538">
              <a:lnSpc>
                <a:spcPts val="36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tr-TR" sz="2000" dirty="0" smtClean="0">
                <a:latin typeface="Verdana" pitchFamily="34" charset="0"/>
                <a:cs typeface="Arial" charset="0"/>
              </a:rPr>
              <a:t>Impartiality</a:t>
            </a:r>
            <a:endParaRPr lang="tr-TR" sz="2000" dirty="0">
              <a:latin typeface="Verdana" pitchFamily="34" charset="0"/>
              <a:cs typeface="Arial" charset="0"/>
            </a:endParaRPr>
          </a:p>
          <a:p>
            <a:pPr marL="363538" indent="-363538">
              <a:lnSpc>
                <a:spcPts val="36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tr-TR" sz="2000" dirty="0" smtClean="0">
                <a:latin typeface="Verdana" pitchFamily="34" charset="0"/>
                <a:cs typeface="Arial" charset="0"/>
              </a:rPr>
              <a:t>Transparency</a:t>
            </a:r>
            <a:endParaRPr lang="tr-TR" sz="2000" dirty="0">
              <a:latin typeface="Verdana" pitchFamily="34" charset="0"/>
              <a:cs typeface="Arial" charset="0"/>
            </a:endParaRPr>
          </a:p>
          <a:p>
            <a:pPr marL="363538" indent="-363538">
              <a:lnSpc>
                <a:spcPts val="36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tr-TR" sz="2000" dirty="0" smtClean="0">
                <a:latin typeface="Verdana" pitchFamily="34" charset="0"/>
                <a:cs typeface="Arial" charset="0"/>
              </a:rPr>
              <a:t>Timeliness</a:t>
            </a:r>
            <a:endParaRPr lang="tr-TR" sz="2000" dirty="0">
              <a:latin typeface="Verdana" pitchFamily="34" charset="0"/>
              <a:cs typeface="Arial" charset="0"/>
            </a:endParaRPr>
          </a:p>
          <a:p>
            <a:pPr marL="363538" indent="-363538">
              <a:lnSpc>
                <a:spcPts val="36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tr-TR" sz="2000" dirty="0" smtClean="0">
                <a:latin typeface="Verdana" pitchFamily="34" charset="0"/>
                <a:cs typeface="Arial" charset="0"/>
              </a:rPr>
              <a:t>Confidentiality of data</a:t>
            </a:r>
            <a:endParaRPr lang="tr-TR" sz="2000" dirty="0"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714348" y="5014753"/>
            <a:ext cx="8225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 err="1" smtClean="0"/>
              <a:t>References</a:t>
            </a:r>
            <a:r>
              <a:rPr lang="tr-TR" b="1" u="sng" dirty="0" smtClean="0"/>
              <a:t>: </a:t>
            </a:r>
          </a:p>
          <a:p>
            <a:r>
              <a:rPr lang="tr-TR" dirty="0" smtClean="0">
                <a:hlinkClick r:id="rId3"/>
              </a:rPr>
              <a:t>http://www.</a:t>
            </a:r>
            <a:r>
              <a:rPr lang="tr-TR" dirty="0" err="1" smtClean="0">
                <a:hlinkClick r:id="rId3"/>
              </a:rPr>
              <a:t>unece</a:t>
            </a:r>
            <a:r>
              <a:rPr lang="tr-TR" dirty="0" smtClean="0">
                <a:hlinkClick r:id="rId3"/>
              </a:rPr>
              <a:t>.org/</a:t>
            </a:r>
            <a:r>
              <a:rPr lang="tr-TR" dirty="0" err="1" smtClean="0">
                <a:hlinkClick r:id="rId3"/>
              </a:rPr>
              <a:t>stats</a:t>
            </a:r>
            <a:r>
              <a:rPr lang="tr-TR" dirty="0" smtClean="0">
                <a:hlinkClick r:id="rId3"/>
              </a:rPr>
              <a:t>/</a:t>
            </a:r>
            <a:r>
              <a:rPr lang="tr-TR" dirty="0" err="1" smtClean="0">
                <a:hlinkClick r:id="rId3"/>
              </a:rPr>
              <a:t>archive</a:t>
            </a:r>
            <a:r>
              <a:rPr lang="tr-TR" dirty="0" smtClean="0">
                <a:hlinkClick r:id="rId3"/>
              </a:rPr>
              <a:t>/</a:t>
            </a:r>
            <a:r>
              <a:rPr lang="tr-TR" dirty="0" err="1" smtClean="0">
                <a:hlinkClick r:id="rId3"/>
              </a:rPr>
              <a:t>docs</a:t>
            </a:r>
            <a:r>
              <a:rPr lang="tr-TR" dirty="0" smtClean="0">
                <a:hlinkClick r:id="rId3"/>
              </a:rPr>
              <a:t>.</a:t>
            </a:r>
            <a:r>
              <a:rPr lang="tr-TR" dirty="0" err="1" smtClean="0">
                <a:hlinkClick r:id="rId3"/>
              </a:rPr>
              <a:t>fp</a:t>
            </a:r>
            <a:r>
              <a:rPr lang="tr-TR" dirty="0" smtClean="0">
                <a:hlinkClick r:id="rId3"/>
              </a:rPr>
              <a:t>.e.html</a:t>
            </a:r>
            <a:r>
              <a:rPr lang="tr-TR" dirty="0" smtClean="0"/>
              <a:t>  (</a:t>
            </a:r>
            <a:r>
              <a:rPr lang="tr-TR" dirty="0" err="1" smtClean="0"/>
              <a:t>principles</a:t>
            </a:r>
            <a:r>
              <a:rPr lang="tr-TR" dirty="0" smtClean="0"/>
              <a:t>)</a:t>
            </a:r>
          </a:p>
          <a:p>
            <a:r>
              <a:rPr lang="tr-TR" dirty="0" smtClean="0">
                <a:hlinkClick r:id="rId4"/>
              </a:rPr>
              <a:t>http://www.</a:t>
            </a:r>
            <a:r>
              <a:rPr lang="tr-TR" dirty="0" err="1" smtClean="0">
                <a:hlinkClick r:id="rId4"/>
              </a:rPr>
              <a:t>unece</a:t>
            </a:r>
            <a:r>
              <a:rPr lang="tr-TR" dirty="0" smtClean="0">
                <a:hlinkClick r:id="rId4"/>
              </a:rPr>
              <a:t>.org/</a:t>
            </a:r>
            <a:r>
              <a:rPr lang="tr-TR" dirty="0" err="1" smtClean="0">
                <a:hlinkClick r:id="rId4"/>
              </a:rPr>
              <a:t>stats</a:t>
            </a:r>
            <a:r>
              <a:rPr lang="tr-TR" dirty="0" smtClean="0">
                <a:hlinkClick r:id="rId4"/>
              </a:rPr>
              <a:t>/</a:t>
            </a:r>
            <a:r>
              <a:rPr lang="tr-TR" dirty="0" err="1" smtClean="0">
                <a:hlinkClick r:id="rId4"/>
              </a:rPr>
              <a:t>documents</a:t>
            </a:r>
            <a:r>
              <a:rPr lang="tr-TR" dirty="0" smtClean="0">
                <a:hlinkClick r:id="rId4"/>
              </a:rPr>
              <a:t>/</a:t>
            </a:r>
            <a:r>
              <a:rPr lang="tr-TR" dirty="0" err="1" smtClean="0">
                <a:hlinkClick r:id="rId4"/>
              </a:rPr>
              <a:t>writing</a:t>
            </a:r>
            <a:r>
              <a:rPr lang="tr-TR" dirty="0" smtClean="0">
                <a:hlinkClick r:id="rId4"/>
              </a:rPr>
              <a:t>/</a:t>
            </a:r>
            <a:r>
              <a:rPr lang="tr-TR" dirty="0" smtClean="0"/>
              <a:t>   (</a:t>
            </a:r>
            <a:r>
              <a:rPr lang="tr-TR" dirty="0" err="1" smtClean="0"/>
              <a:t>making</a:t>
            </a:r>
            <a:r>
              <a:rPr lang="tr-TR" dirty="0" smtClean="0"/>
              <a:t> data </a:t>
            </a:r>
            <a:r>
              <a:rPr lang="tr-TR" dirty="0" err="1" smtClean="0"/>
              <a:t>meaningful</a:t>
            </a:r>
            <a:r>
              <a:rPr lang="tr-TR" dirty="0" smtClean="0"/>
              <a:t> </a:t>
            </a:r>
            <a:r>
              <a:rPr lang="tr-TR" dirty="0" err="1" smtClean="0"/>
              <a:t>guide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3" name="2 Metin kutusu"/>
          <p:cNvSpPr txBox="1"/>
          <p:nvPr/>
        </p:nvSpPr>
        <p:spPr>
          <a:xfrm>
            <a:off x="785786" y="785794"/>
            <a:ext cx="69830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Fundamental Principles of Official Statistics</a:t>
            </a:r>
            <a:endParaRPr lang="tr-TR" sz="2200" b="1" dirty="0" smtClean="0">
              <a:solidFill>
                <a:srgbClr val="C00000"/>
              </a:solidFill>
            </a:endParaRPr>
          </a:p>
          <a:p>
            <a:r>
              <a:rPr lang="tr-TR" sz="2200" b="1" dirty="0" smtClean="0">
                <a:solidFill>
                  <a:srgbClr val="C00000"/>
                </a:solidFill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</a:rPr>
              <a:t>given</a:t>
            </a:r>
            <a:r>
              <a:rPr lang="tr-TR" sz="2200" b="1" dirty="0" smtClean="0">
                <a:solidFill>
                  <a:srgbClr val="C00000"/>
                </a:solidFill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</a:rPr>
              <a:t>by</a:t>
            </a:r>
            <a:r>
              <a:rPr lang="tr-TR" sz="2200" b="1" dirty="0" smtClean="0">
                <a:solidFill>
                  <a:srgbClr val="C00000"/>
                </a:solidFill>
              </a:rPr>
              <a:t> UNECE</a:t>
            </a:r>
          </a:p>
          <a:p>
            <a:r>
              <a:rPr lang="tr-TR" sz="2200" b="1" dirty="0" smtClean="0">
                <a:solidFill>
                  <a:srgbClr val="C00000"/>
                </a:solidFill>
              </a:rPr>
              <a:t>(</a:t>
            </a:r>
            <a:r>
              <a:rPr lang="en-US" sz="2200" b="1" dirty="0" smtClean="0">
                <a:solidFill>
                  <a:srgbClr val="C00000"/>
                </a:solidFill>
              </a:rPr>
              <a:t>United Nations Economic Commission for Europe</a:t>
            </a:r>
            <a:endParaRPr lang="tr-TR" sz="2200" dirty="0">
              <a:solidFill>
                <a:srgbClr val="C0000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785786" y="1995438"/>
            <a:ext cx="8001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Relevance, impartiality and equal access</a:t>
            </a:r>
            <a:endParaRPr lang="tr-TR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Professional standards and ethics</a:t>
            </a:r>
            <a:endParaRPr lang="tr-TR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Accountability and transparency</a:t>
            </a:r>
            <a:endParaRPr lang="tr-TR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Prevention of misuse</a:t>
            </a:r>
            <a:endParaRPr lang="tr-TR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Sources of official statistics</a:t>
            </a:r>
            <a:endParaRPr lang="tr-TR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Confidentiality</a:t>
            </a:r>
            <a:endParaRPr lang="tr-TR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Legislation</a:t>
            </a:r>
            <a:endParaRPr lang="tr-TR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National coordination</a:t>
            </a:r>
            <a:endParaRPr lang="tr-TR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of international standards</a:t>
            </a:r>
            <a:endParaRPr lang="tr-TR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International cooperation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714348" y="857232"/>
          <a:ext cx="778674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395288" y="1976438"/>
          <a:ext cx="8496942" cy="4116933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416157"/>
                <a:gridCol w="1416157"/>
                <a:gridCol w="1416157"/>
                <a:gridCol w="1416157"/>
                <a:gridCol w="1416157"/>
                <a:gridCol w="1416157"/>
              </a:tblGrid>
              <a:tr h="865900">
                <a:tc>
                  <a:txBody>
                    <a:bodyPr/>
                    <a:lstStyle/>
                    <a:p>
                      <a:r>
                        <a:rPr lang="tr-TR" sz="1600" b="1" kern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Press release/publications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2008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2009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2010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b="1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2011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b="1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2012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T="45721" marB="45721" anchor="ctr"/>
                </a:tc>
              </a:tr>
              <a:tr h="436277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Daily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753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759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r-TR" sz="16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747</a:t>
                      </a:r>
                      <a:endParaRPr lang="tr-TR" sz="16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758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  <a:cs typeface="Tahoma" pitchFamily="34" charset="0"/>
                        </a:rPr>
                        <a:t>787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</a:tr>
              <a:tr h="436277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Weekly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364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416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r-TR" sz="16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414</a:t>
                      </a:r>
                      <a:endParaRPr lang="tr-TR" sz="16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467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  <a:cs typeface="Tahoma" pitchFamily="34" charset="0"/>
                        </a:rPr>
                        <a:t>467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</a:tr>
              <a:tr h="436277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Monthly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696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756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r-TR" sz="16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764</a:t>
                      </a:r>
                      <a:endParaRPr lang="tr-TR" sz="16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759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  <a:cs typeface="Tahoma" pitchFamily="34" charset="0"/>
                        </a:rPr>
                        <a:t>801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</a:tr>
              <a:tr h="436277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Quarterly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120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136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r-TR" sz="16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164</a:t>
                      </a:r>
                      <a:endParaRPr lang="tr-TR" sz="16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152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  <a:cs typeface="Tahoma" pitchFamily="34" charset="0"/>
                        </a:rPr>
                        <a:t>166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</a:tr>
              <a:tr h="436277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Biannually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4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8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r-TR" sz="16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10</a:t>
                      </a:r>
                      <a:endParaRPr lang="tr-TR" sz="16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4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  <a:cs typeface="Tahoma" pitchFamily="34" charset="0"/>
                        </a:rPr>
                        <a:t>7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</a:tr>
              <a:tr h="436277">
                <a:tc>
                  <a:txBody>
                    <a:bodyPr/>
                    <a:lstStyle/>
                    <a:p>
                      <a:r>
                        <a:rPr lang="tr-TR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  <a:cs typeface="Tahoma" pitchFamily="34" charset="0"/>
                        </a:rPr>
                        <a:t>Annuallly</a:t>
                      </a:r>
                      <a:endParaRPr lang="tr-TR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196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151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r-TR" sz="16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152</a:t>
                      </a:r>
                      <a:endParaRPr lang="tr-TR" sz="16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145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rebuchet MS" pitchFamily="34" charset="0"/>
                          <a:cs typeface="Tahoma" pitchFamily="34" charset="0"/>
                        </a:rPr>
                        <a:t>175</a:t>
                      </a:r>
                      <a:endParaRPr lang="tr-TR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rebuchet MS" pitchFamily="34" charset="0"/>
                        <a:cs typeface="Tahoma" pitchFamily="34" charset="0"/>
                      </a:endParaRPr>
                    </a:p>
                  </a:txBody>
                  <a:tcPr marT="45721" marB="45721" anchor="ctr"/>
                </a:tc>
              </a:tr>
              <a:tr h="6333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Total</a:t>
                      </a:r>
                      <a:endParaRPr lang="tr-TR" sz="18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r-TR" sz="1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2133</a:t>
                      </a:r>
                      <a:endParaRPr lang="tr-TR" sz="18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r-TR" sz="1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2226</a:t>
                      </a:r>
                      <a:endParaRPr lang="tr-TR" sz="18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r-TR" sz="1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+mn-ea"/>
                          <a:cs typeface="+mn-cs"/>
                        </a:rPr>
                        <a:t>2251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r-TR" sz="1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+mn-ea"/>
                          <a:cs typeface="+mn-cs"/>
                        </a:rPr>
                        <a:t>2285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r-TR" sz="1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+mn-ea"/>
                          <a:cs typeface="+mn-cs"/>
                        </a:rPr>
                        <a:t>2403</a:t>
                      </a:r>
                    </a:p>
                  </a:txBody>
                  <a:tcPr marT="45721" marB="45721" anchor="ctr"/>
                </a:tc>
              </a:tr>
            </a:tbl>
          </a:graphicData>
        </a:graphic>
      </p:graphicFrame>
      <p:sp>
        <p:nvSpPr>
          <p:cNvPr id="6" name="5 Metin kutusu"/>
          <p:cNvSpPr txBox="1"/>
          <p:nvPr/>
        </p:nvSpPr>
        <p:spPr>
          <a:xfrm>
            <a:off x="71438" y="769938"/>
            <a:ext cx="8929687" cy="829518"/>
          </a:xfrm>
          <a:prstGeom prst="rect">
            <a:avLst/>
          </a:prstGeom>
          <a:noFill/>
        </p:spPr>
        <p:txBody>
          <a:bodyPr lIns="89979" tIns="44988" rIns="89979" bIns="44988">
            <a:spAutoFit/>
          </a:bodyPr>
          <a:lstStyle/>
          <a:p>
            <a:pPr algn="ctr">
              <a:defRPr/>
            </a:pPr>
            <a:r>
              <a:rPr lang="tr-TR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Press releases/publications disseminated in the context of OSP by years</a:t>
            </a:r>
            <a:endParaRPr lang="tr-T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78"/>
          <p:cNvGraphicFramePr>
            <a:graphicFrameLocks/>
          </p:cNvGraphicFramePr>
          <p:nvPr/>
        </p:nvGraphicFramePr>
        <p:xfrm>
          <a:off x="179388" y="714356"/>
          <a:ext cx="8291067" cy="5204083"/>
        </p:xfrm>
        <a:graphic>
          <a:graphicData uri="http://schemas.openxmlformats.org/drawingml/2006/table">
            <a:tbl>
              <a:tblPr/>
              <a:tblGrid>
                <a:gridCol w="3249604"/>
                <a:gridCol w="3638113"/>
                <a:gridCol w="1403350"/>
              </a:tblGrid>
              <a:tr h="360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User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Groups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Number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Individual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Users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2 181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22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Private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company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institute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1 488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Public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organization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institute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1 433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29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Universities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Judgement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organizations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22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Corporations</a:t>
                      </a:r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tr-TR" sz="1400" b="0" i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donations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Local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Governance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22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International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Associations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Chambers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of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Industry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22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Ambassadorships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27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Labour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Unions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Educational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Institutes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22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Political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Parties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Others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5 Metin kutusu"/>
          <p:cNvSpPr txBox="1"/>
          <p:nvPr/>
        </p:nvSpPr>
        <p:spPr>
          <a:xfrm>
            <a:off x="8143900" y="5929330"/>
            <a:ext cx="807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(*) 2011</a:t>
            </a:r>
            <a:endParaRPr lang="tr-TR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1857375"/>
            <a:ext cx="6572250" cy="2857500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endParaRPr lang="tr-TR" sz="28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tr-TR" sz="1400" dirty="0" smtClean="0"/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sz="2600" dirty="0" smtClean="0"/>
              <a:t>1200 </a:t>
            </a:r>
            <a:r>
              <a:rPr lang="tr-TR" sz="2600" dirty="0" err="1" smtClean="0"/>
              <a:t>tables</a:t>
            </a:r>
            <a:r>
              <a:rPr lang="tr-TR" sz="2600" dirty="0" smtClean="0"/>
              <a:t> </a:t>
            </a:r>
            <a:r>
              <a:rPr lang="tr-TR" sz="2600" dirty="0" err="1" smtClean="0"/>
              <a:t>and</a:t>
            </a:r>
            <a:r>
              <a:rPr lang="tr-TR" sz="2600" dirty="0" smtClean="0"/>
              <a:t> 60 </a:t>
            </a:r>
            <a:r>
              <a:rPr lang="tr-TR" sz="2600" dirty="0" err="1" smtClean="0"/>
              <a:t>interactive</a:t>
            </a:r>
            <a:r>
              <a:rPr lang="tr-TR" sz="2600" dirty="0" smtClean="0"/>
              <a:t> </a:t>
            </a:r>
            <a:r>
              <a:rPr lang="tr-TR" sz="2600" dirty="0" err="1" smtClean="0"/>
              <a:t>dissemination</a:t>
            </a:r>
            <a:r>
              <a:rPr lang="tr-TR" sz="2600" dirty="0" smtClean="0"/>
              <a:t> </a:t>
            </a:r>
            <a:r>
              <a:rPr lang="tr-TR" sz="2600" dirty="0" err="1" smtClean="0"/>
              <a:t>database</a:t>
            </a:r>
            <a:endParaRPr lang="tr-TR" sz="2600" dirty="0" smtClean="0"/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sz="2600" dirty="0" err="1" smtClean="0"/>
              <a:t>Metadata</a:t>
            </a:r>
            <a:endParaRPr lang="tr-TR" sz="2600" dirty="0" smtClean="0"/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sz="2600" dirty="0" err="1" smtClean="0"/>
              <a:t>Classification</a:t>
            </a:r>
            <a:r>
              <a:rPr lang="tr-TR" sz="2600" dirty="0" smtClean="0"/>
              <a:t> server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7415" name="8 Metin kutusu"/>
          <p:cNvSpPr txBox="1">
            <a:spLocks noChangeArrowheads="1"/>
          </p:cNvSpPr>
          <p:nvPr/>
        </p:nvSpPr>
        <p:spPr bwMode="auto">
          <a:xfrm>
            <a:off x="571500" y="850900"/>
            <a:ext cx="8572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tr-TR" sz="3200" b="1" dirty="0">
                <a:solidFill>
                  <a:srgbClr val="C00000"/>
                </a:solidFill>
                <a:latin typeface="Trebuchet MS" pitchFamily="34" charset="0"/>
              </a:rPr>
              <a:t>Internet web site is the main dissemination channel </a:t>
            </a:r>
            <a:r>
              <a:rPr lang="tr-TR" sz="3200" b="1" dirty="0">
                <a:solidFill>
                  <a:srgbClr val="C00000"/>
                </a:solidFill>
                <a:latin typeface="Trebuchet MS" pitchFamily="34" charset="0"/>
                <a:hlinkClick r:id="rId3"/>
              </a:rPr>
              <a:t>www.turkstat.gov.tr</a:t>
            </a:r>
            <a:r>
              <a:rPr lang="tr-TR" sz="3200" b="1" dirty="0">
                <a:solidFill>
                  <a:srgbClr val="C00000"/>
                </a:solidFill>
                <a:latin typeface="Trebuchet MS" pitchFamily="34" charset="0"/>
              </a:rPr>
              <a:t> </a:t>
            </a:r>
            <a:endParaRPr lang="tr-TR" sz="3200" dirty="0">
              <a:solidFill>
                <a:srgbClr val="C00000"/>
              </a:solidFill>
              <a:latin typeface="Trebuchet MS" pitchFamily="34" charset="0"/>
            </a:endParaRPr>
          </a:p>
        </p:txBody>
      </p:sp>
      <p:pic>
        <p:nvPicPr>
          <p:cNvPr id="19464" name="Picture 2" descr="http://www.tuik.gov.tr/images/sosyal/facebook_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4437063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4" descr="http://www.tuik.gov.tr/images/sosyal/twitter-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515778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7544" y="3276609"/>
            <a:ext cx="2707401" cy="17264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tu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0688"/>
            <a:ext cx="9144000" cy="5616624"/>
          </a:xfrm>
          <a:prstGeom prst="rect">
            <a:avLst/>
          </a:prstGeom>
        </p:spPr>
      </p:pic>
      <p:pic>
        <p:nvPicPr>
          <p:cNvPr id="5" name="4 Resim" descr="tu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7888"/>
            <a:ext cx="9144000" cy="561662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9552" y="5422424"/>
            <a:ext cx="7958688" cy="8640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488" tIns="44450" rIns="90488" bIns="44450" anchor="ctr"/>
          <a:lstStyle/>
          <a:p>
            <a:pPr algn="ctr">
              <a:lnSpc>
                <a:spcPct val="145000"/>
              </a:lnSpc>
              <a:defRPr/>
            </a:pPr>
            <a:r>
              <a:rPr lang="tr-T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TURKISH STATISTICAL INSTITUTE</a:t>
            </a:r>
            <a:endParaRPr lang="tr-TR" sz="36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357188" y="2214554"/>
            <a:ext cx="8429625" cy="252376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tr-TR" sz="2000" dirty="0" smtClean="0">
              <a:solidFill>
                <a:srgbClr val="005A74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/>
              <a:t>“To produce and disseminate statistics </a:t>
            </a:r>
            <a:endParaRPr lang="tr-TR" sz="2000" dirty="0" smtClean="0"/>
          </a:p>
          <a:p>
            <a:pPr>
              <a:spcBef>
                <a:spcPct val="50000"/>
              </a:spcBef>
            </a:pPr>
            <a:r>
              <a:rPr lang="en-US" sz="2000" dirty="0" smtClean="0"/>
              <a:t>which are qualified, timely, reliable, objective and consistent with the international standards</a:t>
            </a:r>
            <a:r>
              <a:rPr lang="tr-TR" sz="2000" dirty="0" smtClean="0"/>
              <a:t>, </a:t>
            </a:r>
            <a:r>
              <a:rPr lang="en-US" sz="2000" dirty="0" smtClean="0"/>
              <a:t> respond to the requirements and priorities of national and international users, and to provide co-ordination between the public institutions involved in the production process of official statistics.” </a:t>
            </a:r>
            <a:endParaRPr lang="en-US" sz="20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428596" y="1357298"/>
            <a:ext cx="2879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OUR MISSION</a:t>
            </a:r>
          </a:p>
          <a:p>
            <a:endParaRPr lang="tr-TR" sz="3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7"/>
          <p:cNvGrpSpPr>
            <a:grpSpLocks noChangeAspect="1"/>
          </p:cNvGrpSpPr>
          <p:nvPr/>
        </p:nvGrpSpPr>
        <p:grpSpPr bwMode="auto">
          <a:xfrm>
            <a:off x="684213" y="620713"/>
            <a:ext cx="7777162" cy="6519862"/>
            <a:chOff x="460" y="1182"/>
            <a:chExt cx="2757" cy="4372"/>
          </a:xfrm>
        </p:grpSpPr>
        <p:cxnSp>
          <p:nvCxnSpPr>
            <p:cNvPr id="8197" name="_s1028"/>
            <p:cNvCxnSpPr>
              <a:cxnSpLocks noChangeShapeType="1"/>
            </p:cNvCxnSpPr>
            <p:nvPr/>
          </p:nvCxnSpPr>
          <p:spPr bwMode="auto">
            <a:xfrm rot="5400000" flipH="1">
              <a:off x="2052" y="3118"/>
              <a:ext cx="144" cy="694"/>
            </a:xfrm>
            <a:prstGeom prst="bentConnector3">
              <a:avLst>
                <a:gd name="adj1" fmla="val 4963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8198" name="_s1029"/>
            <p:cNvCxnSpPr>
              <a:cxnSpLocks noChangeShapeType="1"/>
            </p:cNvCxnSpPr>
            <p:nvPr/>
          </p:nvCxnSpPr>
          <p:spPr bwMode="auto">
            <a:xfrm rot="-5400000">
              <a:off x="1358" y="3117"/>
              <a:ext cx="144" cy="695"/>
            </a:xfrm>
            <a:prstGeom prst="bentConnector3">
              <a:avLst>
                <a:gd name="adj1" fmla="val 4963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8199" name="_s1030"/>
            <p:cNvCxnSpPr>
              <a:cxnSpLocks noChangeShapeType="1"/>
            </p:cNvCxnSpPr>
            <p:nvPr/>
          </p:nvCxnSpPr>
          <p:spPr bwMode="auto">
            <a:xfrm rot="5400000" flipH="1">
              <a:off x="2240" y="2359"/>
              <a:ext cx="144" cy="94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8200" name="_s1031"/>
            <p:cNvCxnSpPr>
              <a:cxnSpLocks noChangeShapeType="1"/>
            </p:cNvCxnSpPr>
            <p:nvPr/>
          </p:nvCxnSpPr>
          <p:spPr bwMode="auto">
            <a:xfrm rot="-5400000">
              <a:off x="1736" y="2802"/>
              <a:ext cx="144" cy="6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0" name="_s1032"/>
            <p:cNvSpPr>
              <a:spLocks noChangeArrowheads="1"/>
            </p:cNvSpPr>
            <p:nvPr/>
          </p:nvSpPr>
          <p:spPr bwMode="auto">
            <a:xfrm>
              <a:off x="1406" y="1910"/>
              <a:ext cx="864" cy="851"/>
            </a:xfrm>
            <a:prstGeom prst="roundRect">
              <a:avLst>
                <a:gd name="adj" fmla="val 16667"/>
              </a:avLst>
            </a:prstGeom>
            <a:solidFill>
              <a:srgbClr val="262673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lIns="50294" tIns="25147" rIns="50294" bIns="25147" anchor="ctr"/>
            <a:lstStyle/>
            <a:p>
              <a:pPr algn="ctr">
                <a:defRPr/>
              </a:pPr>
              <a:endParaRPr lang="tr-TR" sz="1200" b="1" dirty="0">
                <a:solidFill>
                  <a:schemeClr val="bg1"/>
                </a:solidFill>
                <a:latin typeface="Trebuchet MS" pitchFamily="34" charset="0"/>
              </a:endParaRPr>
            </a:p>
            <a:p>
              <a:pPr algn="ctr">
                <a:defRPr/>
              </a:pPr>
              <a:r>
                <a:rPr lang="tr-TR" sz="2000" b="1" dirty="0">
                  <a:solidFill>
                    <a:schemeClr val="bg1"/>
                  </a:solidFill>
                  <a:latin typeface="Trebuchet MS" pitchFamily="34" charset="0"/>
                </a:rPr>
                <a:t>Turkish Statistical</a:t>
              </a:r>
            </a:p>
            <a:p>
              <a:pPr algn="ctr">
                <a:defRPr/>
              </a:pPr>
              <a:r>
                <a:rPr lang="tr-TR" sz="2000" b="1" dirty="0">
                  <a:solidFill>
                    <a:schemeClr val="bg1"/>
                  </a:solidFill>
                  <a:latin typeface="Trebuchet MS" pitchFamily="34" charset="0"/>
                </a:rPr>
                <a:t>Institute</a:t>
              </a:r>
            </a:p>
            <a:p>
              <a:pPr algn="ctr">
                <a:defRPr/>
              </a:pPr>
              <a:endParaRPr lang="tr-TR" sz="2000" b="1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1" name="_s1033"/>
            <p:cNvSpPr>
              <a:spLocks noChangeArrowheads="1"/>
            </p:cNvSpPr>
            <p:nvPr/>
          </p:nvSpPr>
          <p:spPr bwMode="auto">
            <a:xfrm>
              <a:off x="1345" y="2905"/>
              <a:ext cx="864" cy="488"/>
            </a:xfrm>
            <a:prstGeom prst="roundRect">
              <a:avLst>
                <a:gd name="adj" fmla="val 16667"/>
              </a:avLst>
            </a:prstGeom>
            <a:solidFill>
              <a:srgbClr val="262673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lIns="50294" tIns="25147" rIns="50294" bIns="25147" anchor="ctr"/>
            <a:lstStyle/>
            <a:p>
              <a:pPr algn="ctr">
                <a:defRPr/>
              </a:pPr>
              <a:r>
                <a:rPr lang="tr-TR" sz="2000" b="1">
                  <a:solidFill>
                    <a:schemeClr val="bg1"/>
                  </a:solidFill>
                  <a:latin typeface="Trebuchet MS" pitchFamily="34" charset="0"/>
                </a:rPr>
                <a:t>Presidency</a:t>
              </a:r>
            </a:p>
            <a:p>
              <a:pPr algn="ctr">
                <a:defRPr/>
              </a:pPr>
              <a:r>
                <a:rPr lang="tr-TR" sz="2000" b="1">
                  <a:solidFill>
                    <a:schemeClr val="bg1"/>
                  </a:solidFill>
                  <a:latin typeface="Trebuchet MS" pitchFamily="34" charset="0"/>
                </a:rPr>
                <a:t>of TurkStat</a:t>
              </a:r>
            </a:p>
          </p:txBody>
        </p:sp>
        <p:sp>
          <p:nvSpPr>
            <p:cNvPr id="12" name="_s1034"/>
            <p:cNvSpPr>
              <a:spLocks noChangeArrowheads="1"/>
            </p:cNvSpPr>
            <p:nvPr/>
          </p:nvSpPr>
          <p:spPr bwMode="auto">
            <a:xfrm>
              <a:off x="2353" y="2905"/>
              <a:ext cx="864" cy="488"/>
            </a:xfrm>
            <a:prstGeom prst="roundRect">
              <a:avLst>
                <a:gd name="adj" fmla="val 16667"/>
              </a:avLst>
            </a:prstGeom>
            <a:solidFill>
              <a:srgbClr val="262673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lIns="50294" tIns="25147" rIns="50294" bIns="25147" anchor="ctr"/>
            <a:lstStyle/>
            <a:p>
              <a:pPr algn="ctr">
                <a:defRPr/>
              </a:pPr>
              <a:r>
                <a:rPr lang="tr-TR" sz="2000" b="1" dirty="0">
                  <a:solidFill>
                    <a:schemeClr val="bg1"/>
                  </a:solidFill>
                  <a:latin typeface="Trebuchet MS" pitchFamily="34" charset="0"/>
                </a:rPr>
                <a:t>Statistical Council</a:t>
              </a:r>
            </a:p>
            <a:p>
              <a:pPr algn="ctr">
                <a:buFontTx/>
                <a:buChar char="•"/>
                <a:defRPr/>
              </a:pPr>
              <a:r>
                <a:rPr lang="tr-TR" sz="1500" i="1" dirty="0">
                  <a:solidFill>
                    <a:schemeClr val="bg1"/>
                  </a:solidFill>
                  <a:latin typeface="Trebuchet MS" pitchFamily="34" charset="0"/>
                </a:rPr>
                <a:t>Advisory Board</a:t>
              </a:r>
              <a:endParaRPr lang="tr-TR" sz="1500" i="1" dirty="0">
                <a:latin typeface="Trebuchet MS" pitchFamily="34" charset="0"/>
              </a:endParaRPr>
            </a:p>
          </p:txBody>
        </p:sp>
        <p:sp>
          <p:nvSpPr>
            <p:cNvPr id="13" name="_s1035"/>
            <p:cNvSpPr>
              <a:spLocks noChangeArrowheads="1"/>
            </p:cNvSpPr>
            <p:nvPr/>
          </p:nvSpPr>
          <p:spPr bwMode="auto">
            <a:xfrm>
              <a:off x="460" y="3537"/>
              <a:ext cx="1245" cy="1369"/>
            </a:xfrm>
            <a:prstGeom prst="roundRect">
              <a:avLst>
                <a:gd name="adj" fmla="val 16667"/>
              </a:avLst>
            </a:prstGeom>
            <a:solidFill>
              <a:srgbClr val="262673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lIns="50294" tIns="25147" rIns="50294" bIns="25147" anchor="ctr"/>
            <a:lstStyle/>
            <a:p>
              <a:pPr algn="ctr">
                <a:defRPr/>
              </a:pPr>
              <a:r>
                <a:rPr lang="tr-TR" sz="2000" b="1" dirty="0">
                  <a:solidFill>
                    <a:schemeClr val="bg1"/>
                  </a:solidFill>
                  <a:latin typeface="Trebuchet MS" pitchFamily="34" charset="0"/>
                </a:rPr>
                <a:t>Central Organization</a:t>
              </a:r>
            </a:p>
            <a:p>
              <a:pPr algn="ctr">
                <a:buFontTx/>
                <a:buChar char="•"/>
                <a:defRPr/>
              </a:pPr>
              <a:r>
                <a:rPr lang="tr-TR" sz="1400" i="1" dirty="0">
                  <a:solidFill>
                    <a:schemeClr val="bg1"/>
                  </a:solidFill>
                  <a:latin typeface="Arial" charset="0"/>
                </a:rPr>
                <a:t>Managing the </a:t>
              </a:r>
              <a:r>
                <a:rPr lang="tr-TR" sz="1400" i="1" dirty="0">
                  <a:solidFill>
                    <a:srgbClr val="FF0000"/>
                  </a:solidFill>
                  <a:latin typeface="Arial" charset="0"/>
                </a:rPr>
                <a:t>Turkish Statistical System</a:t>
              </a:r>
            </a:p>
            <a:p>
              <a:pPr algn="ctr">
                <a:buFontTx/>
                <a:buChar char="•"/>
                <a:defRPr/>
              </a:pPr>
              <a:r>
                <a:rPr lang="tr-TR" sz="1400" i="1" dirty="0">
                  <a:solidFill>
                    <a:schemeClr val="bg1"/>
                  </a:solidFill>
                  <a:latin typeface="Arial" charset="0"/>
                </a:rPr>
                <a:t>Planning</a:t>
              </a:r>
            </a:p>
            <a:p>
              <a:pPr algn="ctr">
                <a:buFontTx/>
                <a:buChar char="•"/>
                <a:defRPr/>
              </a:pPr>
              <a:r>
                <a:rPr lang="tr-TR" sz="1400" i="1" dirty="0">
                  <a:solidFill>
                    <a:schemeClr val="bg1"/>
                  </a:solidFill>
                  <a:latin typeface="Arial" charset="0"/>
                </a:rPr>
                <a:t>Coordination</a:t>
              </a:r>
            </a:p>
            <a:p>
              <a:pPr algn="ctr">
                <a:buFontTx/>
                <a:buChar char="•"/>
                <a:defRPr/>
              </a:pPr>
              <a:r>
                <a:rPr lang="tr-TR" sz="1400" i="1" dirty="0">
                  <a:solidFill>
                    <a:schemeClr val="bg1"/>
                  </a:solidFill>
                  <a:latin typeface="Arial" charset="0"/>
                </a:rPr>
                <a:t>Methodological Studies</a:t>
              </a:r>
            </a:p>
            <a:p>
              <a:pPr algn="ctr">
                <a:buFontTx/>
                <a:buChar char="•"/>
                <a:defRPr/>
              </a:pPr>
              <a:r>
                <a:rPr lang="tr-TR" sz="1400" i="1" dirty="0">
                  <a:solidFill>
                    <a:schemeClr val="bg1"/>
                  </a:solidFill>
                  <a:latin typeface="Arial" charset="0"/>
                </a:rPr>
                <a:t>Analysing</a:t>
              </a:r>
            </a:p>
            <a:p>
              <a:pPr algn="ctr">
                <a:buFontTx/>
                <a:buChar char="•"/>
                <a:defRPr/>
              </a:pPr>
              <a:r>
                <a:rPr lang="tr-TR" sz="1400" i="1" dirty="0">
                  <a:solidFill>
                    <a:schemeClr val="bg1"/>
                  </a:solidFill>
                  <a:latin typeface="Arial" charset="0"/>
                </a:rPr>
                <a:t>Processing</a:t>
              </a:r>
            </a:p>
            <a:p>
              <a:pPr algn="ctr">
                <a:buFontTx/>
                <a:buChar char="•"/>
                <a:defRPr/>
              </a:pPr>
              <a:r>
                <a:rPr lang="tr-TR" sz="1400" i="1" dirty="0">
                  <a:solidFill>
                    <a:schemeClr val="bg1"/>
                  </a:solidFill>
                  <a:latin typeface="Arial" charset="0"/>
                </a:rPr>
                <a:t>Dissemination</a:t>
              </a:r>
              <a:endParaRPr lang="tr-TR" sz="1500" b="1" i="1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4" name="_s1036"/>
            <p:cNvSpPr>
              <a:spLocks noChangeArrowheads="1"/>
            </p:cNvSpPr>
            <p:nvPr/>
          </p:nvSpPr>
          <p:spPr bwMode="auto">
            <a:xfrm>
              <a:off x="1849" y="3537"/>
              <a:ext cx="1245" cy="1369"/>
            </a:xfrm>
            <a:prstGeom prst="roundRect">
              <a:avLst>
                <a:gd name="adj" fmla="val 16667"/>
              </a:avLst>
            </a:prstGeom>
            <a:solidFill>
              <a:srgbClr val="262673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lIns="50294" tIns="25147" rIns="50294" bIns="25147" anchor="ctr"/>
            <a:lstStyle/>
            <a:p>
              <a:pPr algn="ctr">
                <a:defRPr/>
              </a:pPr>
              <a:r>
                <a:rPr lang="tr-TR" sz="2000" b="1" dirty="0">
                  <a:solidFill>
                    <a:schemeClr val="bg1"/>
                  </a:solidFill>
                  <a:latin typeface="Trebuchet MS" pitchFamily="34" charset="0"/>
                </a:rPr>
                <a:t>Regional Offices (26)</a:t>
              </a:r>
            </a:p>
            <a:p>
              <a:pPr algn="ctr">
                <a:buFontTx/>
                <a:buChar char="•"/>
                <a:defRPr/>
              </a:pPr>
              <a:r>
                <a:rPr lang="tr-TR" sz="1500" i="1" dirty="0">
                  <a:solidFill>
                    <a:schemeClr val="bg1"/>
                  </a:solidFill>
                  <a:latin typeface="Trebuchet MS" pitchFamily="34" charset="0"/>
                </a:rPr>
                <a:t>Data Collection</a:t>
              </a:r>
            </a:p>
            <a:p>
              <a:pPr algn="ctr">
                <a:buFontTx/>
                <a:buChar char="•"/>
                <a:defRPr/>
              </a:pPr>
              <a:r>
                <a:rPr lang="tr-TR" sz="1500" i="1" dirty="0">
                  <a:solidFill>
                    <a:schemeClr val="bg1"/>
                  </a:solidFill>
                  <a:latin typeface="Trebuchet MS" pitchFamily="34" charset="0"/>
                </a:rPr>
                <a:t>Data Control</a:t>
              </a:r>
            </a:p>
          </p:txBody>
        </p:sp>
      </p:grp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288925" y="857250"/>
            <a:ext cx="85693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tr-TR" sz="3200" b="1" dirty="0" smtClean="0">
                <a:solidFill>
                  <a:srgbClr val="C00000"/>
                </a:solidFill>
                <a:latin typeface="Trebuchet MS" pitchFamily="34" charset="0"/>
              </a:rPr>
              <a:t>Organizational Structure of TurkStat</a:t>
            </a:r>
            <a:endParaRPr lang="en-US" sz="3200" b="1" dirty="0">
              <a:solidFill>
                <a:srgbClr val="C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7539594" y="1791290"/>
            <a:ext cx="1390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Official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Statistics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Programme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uikUser\17500785856\Desktop\org pl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55446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92696"/>
            <a:ext cx="821537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tr-TR" sz="3600" b="1" dirty="0" err="1" smtClean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Tasks</a:t>
            </a:r>
            <a:r>
              <a:rPr lang="tr-TR" sz="3600" b="1" dirty="0" smtClean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 of </a:t>
            </a:r>
            <a:r>
              <a:rPr lang="tr-TR" sz="3600" b="1" dirty="0" err="1" smtClean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Regional</a:t>
            </a:r>
            <a:r>
              <a:rPr lang="tr-TR" sz="3600" b="1" dirty="0" smtClean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tr-TR" sz="3600" b="1" dirty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Offices</a:t>
            </a:r>
            <a:endParaRPr lang="en-US" sz="3600" b="1" dirty="0">
              <a:solidFill>
                <a:srgbClr val="C00000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3214710" cy="383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3714744" y="1785926"/>
            <a:ext cx="50006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tr-TR" dirty="0" smtClean="0">
                <a:latin typeface="Trebuchet MS" pitchFamily="34" charset="0"/>
              </a:rPr>
              <a:t> c</a:t>
            </a:r>
            <a:r>
              <a:rPr lang="en-US" dirty="0" err="1" smtClean="0">
                <a:latin typeface="Trebuchet MS" pitchFamily="34" charset="0"/>
              </a:rPr>
              <a:t>ompilation</a:t>
            </a:r>
            <a:r>
              <a:rPr lang="en-US" dirty="0" smtClean="0">
                <a:latin typeface="Trebuchet MS" pitchFamily="34" charset="0"/>
              </a:rPr>
              <a:t>, assessment, quality</a:t>
            </a:r>
            <a:r>
              <a:rPr lang="tr-TR" dirty="0" smtClean="0">
                <a:latin typeface="Trebuchet MS" pitchFamily="34" charset="0"/>
              </a:rPr>
              <a:t> </a:t>
            </a:r>
            <a:r>
              <a:rPr lang="en-US" dirty="0" smtClean="0">
                <a:latin typeface="Trebuchet MS" pitchFamily="34" charset="0"/>
              </a:rPr>
              <a:t>control, analysis and transfer of</a:t>
            </a:r>
            <a:r>
              <a:rPr lang="tr-TR" dirty="0" smtClean="0">
                <a:latin typeface="Trebuchet MS" pitchFamily="34" charset="0"/>
              </a:rPr>
              <a:t> </a:t>
            </a:r>
            <a:r>
              <a:rPr lang="en-US" dirty="0" smtClean="0">
                <a:latin typeface="Trebuchet MS" pitchFamily="34" charset="0"/>
              </a:rPr>
              <a:t>the data produced by census and research activities held at national level to the</a:t>
            </a:r>
            <a:r>
              <a:rPr lang="tr-TR" dirty="0" smtClean="0">
                <a:latin typeface="Trebuchet MS" pitchFamily="34" charset="0"/>
              </a:rPr>
              <a:t> </a:t>
            </a:r>
            <a:r>
              <a:rPr lang="en-US" dirty="0" smtClean="0">
                <a:latin typeface="Trebuchet MS" pitchFamily="34" charset="0"/>
              </a:rPr>
              <a:t>central organization,</a:t>
            </a:r>
            <a:endParaRPr lang="tr-TR" dirty="0" smtClean="0">
              <a:latin typeface="Trebuchet MS" pitchFamily="34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SzPct val="150000"/>
              <a:defRPr/>
            </a:pPr>
            <a:endParaRPr lang="tr-TR" dirty="0" smtClean="0">
              <a:latin typeface="Trebuchet MS" pitchFamily="34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tr-TR" dirty="0" smtClean="0">
                <a:latin typeface="Trebuchet MS" pitchFamily="34" charset="0"/>
              </a:rPr>
              <a:t> </a:t>
            </a:r>
            <a:r>
              <a:rPr lang="en-US" dirty="0" smtClean="0">
                <a:latin typeface="Trebuchet MS" pitchFamily="34" charset="0"/>
              </a:rPr>
              <a:t>forming the infrastructure of the data at regional level and its production.</a:t>
            </a:r>
            <a:endParaRPr lang="tr-TR" dirty="0" smtClean="0">
              <a:latin typeface="Trebuchet MS" pitchFamily="34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SzPct val="150000"/>
              <a:buFont typeface="Wingdings" pitchFamily="2" charset="2"/>
              <a:buChar char="§"/>
              <a:defRPr/>
            </a:pPr>
            <a:endParaRPr lang="tr-TR" dirty="0" smtClean="0">
              <a:latin typeface="Trebuchet MS" pitchFamily="34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tr-TR" dirty="0" err="1" smtClean="0">
                <a:latin typeface="Trebuchet MS" pitchFamily="34" charset="0"/>
              </a:rPr>
              <a:t>Reports</a:t>
            </a:r>
            <a:r>
              <a:rPr lang="tr-TR" dirty="0" smtClean="0">
                <a:latin typeface="Trebuchet MS" pitchFamily="34" charset="0"/>
              </a:rPr>
              <a:t> </a:t>
            </a:r>
            <a:r>
              <a:rPr lang="tr-TR" dirty="0" err="1" smtClean="0">
                <a:latin typeface="Trebuchet MS" pitchFamily="34" charset="0"/>
              </a:rPr>
              <a:t>directly</a:t>
            </a:r>
            <a:r>
              <a:rPr lang="tr-TR" dirty="0" smtClean="0">
                <a:latin typeface="Trebuchet MS" pitchFamily="34" charset="0"/>
              </a:rPr>
              <a:t> </a:t>
            </a:r>
            <a:r>
              <a:rPr lang="tr-TR" dirty="0" err="1" smtClean="0">
                <a:latin typeface="Trebuchet MS" pitchFamily="34" charset="0"/>
              </a:rPr>
              <a:t>to</a:t>
            </a:r>
            <a:r>
              <a:rPr lang="tr-TR" dirty="0" smtClean="0">
                <a:latin typeface="Trebuchet MS" pitchFamily="34" charset="0"/>
              </a:rPr>
              <a:t> </a:t>
            </a:r>
            <a:r>
              <a:rPr lang="tr-TR" dirty="0" err="1" smtClean="0">
                <a:latin typeface="Trebuchet MS" pitchFamily="34" charset="0"/>
              </a:rPr>
              <a:t>the</a:t>
            </a:r>
            <a:r>
              <a:rPr lang="tr-TR" dirty="0" smtClean="0">
                <a:latin typeface="Trebuchet MS" pitchFamily="34" charset="0"/>
              </a:rPr>
              <a:t> </a:t>
            </a:r>
            <a:r>
              <a:rPr lang="tr-TR" dirty="0" err="1" smtClean="0">
                <a:latin typeface="Trebuchet MS" pitchFamily="34" charset="0"/>
              </a:rPr>
              <a:t>President</a:t>
            </a:r>
            <a:endParaRPr lang="tr-TR" dirty="0" smtClean="0">
              <a:latin typeface="Trebuchet MS" pitchFamily="34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SzPct val="150000"/>
              <a:buFont typeface="Wingdings" pitchFamily="2" charset="2"/>
              <a:buChar char="§"/>
              <a:defRPr/>
            </a:pPr>
            <a:endParaRPr lang="tr-TR" dirty="0" smtClean="0">
              <a:latin typeface="Trebuchet MS" pitchFamily="34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tr-TR" dirty="0" err="1" smtClean="0">
                <a:latin typeface="Trebuchet MS" pitchFamily="34" charset="0"/>
              </a:rPr>
              <a:t>Surveys</a:t>
            </a:r>
            <a:r>
              <a:rPr lang="tr-TR" dirty="0" smtClean="0">
                <a:latin typeface="Trebuchet MS" pitchFamily="34" charset="0"/>
              </a:rPr>
              <a:t> </a:t>
            </a:r>
            <a:r>
              <a:rPr lang="tr-TR" dirty="0" err="1" smtClean="0">
                <a:latin typeface="Trebuchet MS" pitchFamily="34" charset="0"/>
              </a:rPr>
              <a:t>are</a:t>
            </a:r>
            <a:r>
              <a:rPr lang="tr-TR" dirty="0" smtClean="0">
                <a:latin typeface="Trebuchet MS" pitchFamily="34" charset="0"/>
              </a:rPr>
              <a:t> done </a:t>
            </a:r>
            <a:r>
              <a:rPr lang="tr-TR" dirty="0" err="1" smtClean="0">
                <a:latin typeface="Trebuchet MS" pitchFamily="34" charset="0"/>
              </a:rPr>
              <a:t>for</a:t>
            </a:r>
            <a:r>
              <a:rPr lang="tr-TR" dirty="0" smtClean="0">
                <a:latin typeface="Trebuchet MS" pitchFamily="34" charset="0"/>
              </a:rPr>
              <a:t> </a:t>
            </a:r>
            <a:r>
              <a:rPr lang="tr-TR" dirty="0" err="1" smtClean="0">
                <a:latin typeface="Trebuchet MS" pitchFamily="34" charset="0"/>
              </a:rPr>
              <a:t>collecting</a:t>
            </a:r>
            <a:r>
              <a:rPr lang="tr-TR" dirty="0" smtClean="0">
                <a:latin typeface="Trebuchet MS" pitchFamily="34" charset="0"/>
              </a:rPr>
              <a:t>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etin kutusu"/>
          <p:cNvSpPr txBox="1">
            <a:spLocks noChangeArrowheads="1"/>
          </p:cNvSpPr>
          <p:nvPr/>
        </p:nvSpPr>
        <p:spPr bwMode="auto">
          <a:xfrm>
            <a:off x="1115616" y="836712"/>
            <a:ext cx="69294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tr-TR" sz="3200" b="1" dirty="0">
                <a:solidFill>
                  <a:srgbClr val="C00000"/>
                </a:solidFill>
                <a:latin typeface="Trebuchet MS" pitchFamily="34" charset="0"/>
              </a:rPr>
              <a:t>Human Resources</a:t>
            </a:r>
          </a:p>
          <a:p>
            <a:pPr algn="ctr">
              <a:defRPr/>
            </a:pPr>
            <a:r>
              <a:rPr lang="tr-TR" sz="2400" b="1" i="1" dirty="0">
                <a:solidFill>
                  <a:srgbClr val="C00000"/>
                </a:solidFill>
                <a:latin typeface="Trebuchet MS" pitchFamily="34" charset="0"/>
              </a:rPr>
              <a:t>Status of staff (Number)</a:t>
            </a:r>
          </a:p>
        </p:txBody>
      </p:sp>
      <p:graphicFrame>
        <p:nvGraphicFramePr>
          <p:cNvPr id="3" name="4 Tablo Yer Tutucusu"/>
          <p:cNvGraphicFramePr>
            <a:graphicFrameLocks/>
          </p:cNvGraphicFramePr>
          <p:nvPr/>
        </p:nvGraphicFramePr>
        <p:xfrm>
          <a:off x="714373" y="2071678"/>
          <a:ext cx="685802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647"/>
                <a:gridCol w="1074153"/>
                <a:gridCol w="1983051"/>
                <a:gridCol w="1735171"/>
              </a:tblGrid>
              <a:tr h="539788">
                <a:tc>
                  <a:txBody>
                    <a:bodyPr/>
                    <a:lstStyle/>
                    <a:p>
                      <a:r>
                        <a:rPr lang="tr-TR" dirty="0" smtClean="0"/>
                        <a:t>Status *</a:t>
                      </a:r>
                      <a:endParaRPr lang="tr-TR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Total</a:t>
                      </a:r>
                      <a:endParaRPr lang="tr-TR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Central</a:t>
                      </a:r>
                      <a:r>
                        <a:rPr lang="tr-TR" baseline="0" dirty="0" smtClean="0"/>
                        <a:t> Organization</a:t>
                      </a:r>
                      <a:endParaRPr lang="tr-TR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err="1" smtClean="0"/>
                        <a:t>Regional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Offices</a:t>
                      </a:r>
                      <a:endParaRPr lang="tr-TR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</a:tr>
              <a:tr h="365119">
                <a:tc>
                  <a:txBody>
                    <a:bodyPr/>
                    <a:lstStyle/>
                    <a:p>
                      <a:r>
                        <a:rPr lang="tr-TR" dirty="0" smtClean="0"/>
                        <a:t>Permanent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1 685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838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847</a:t>
                      </a:r>
                      <a:endParaRPr lang="tr-TR" dirty="0"/>
                    </a:p>
                  </a:txBody>
                  <a:tcPr/>
                </a:tc>
              </a:tr>
              <a:tr h="365119">
                <a:tc>
                  <a:txBody>
                    <a:bodyPr/>
                    <a:lstStyle/>
                    <a:p>
                      <a:r>
                        <a:rPr lang="tr-TR" dirty="0" smtClean="0"/>
                        <a:t>Temporary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1 758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143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1 615</a:t>
                      </a:r>
                      <a:endParaRPr lang="tr-TR" dirty="0"/>
                    </a:p>
                  </a:txBody>
                  <a:tcPr/>
                </a:tc>
              </a:tr>
              <a:tr h="365119">
                <a:tc>
                  <a:txBody>
                    <a:bodyPr/>
                    <a:lstStyle/>
                    <a:p>
                      <a:r>
                        <a:rPr lang="tr-TR" dirty="0" smtClean="0"/>
                        <a:t>Other (Worker)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35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35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/>
                </a:tc>
              </a:tr>
              <a:tr h="365119">
                <a:tc>
                  <a:txBody>
                    <a:bodyPr/>
                    <a:lstStyle/>
                    <a:p>
                      <a:r>
                        <a:rPr lang="tr-TR" dirty="0" smtClean="0"/>
                        <a:t>Total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3 479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1 015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2 464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5 Metin kutusu"/>
          <p:cNvSpPr txBox="1">
            <a:spLocks noChangeArrowheads="1"/>
          </p:cNvSpPr>
          <p:nvPr/>
        </p:nvSpPr>
        <p:spPr bwMode="auto">
          <a:xfrm>
            <a:off x="142844" y="5805507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dirty="0"/>
              <a:t>* As of </a:t>
            </a:r>
            <a:r>
              <a:rPr lang="tr-TR" sz="1600" dirty="0" smtClean="0"/>
              <a:t>01/07/2013</a:t>
            </a:r>
            <a:endParaRPr lang="tr-TR" sz="16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714348" y="4577372"/>
            <a:ext cx="5599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%66 </a:t>
            </a:r>
            <a:r>
              <a:rPr lang="tr-TR" dirty="0" err="1" smtClean="0"/>
              <a:t>Technical</a:t>
            </a:r>
            <a:r>
              <a:rPr lang="tr-TR" dirty="0" smtClean="0"/>
              <a:t>, %7 </a:t>
            </a:r>
            <a:r>
              <a:rPr lang="tr-TR" dirty="0" err="1" smtClean="0"/>
              <a:t>Administrative</a:t>
            </a:r>
            <a:r>
              <a:rPr lang="tr-TR" dirty="0" smtClean="0"/>
              <a:t>, %27 </a:t>
            </a:r>
            <a:r>
              <a:rPr lang="tr-TR" dirty="0" err="1" smtClean="0"/>
              <a:t>Other</a:t>
            </a:r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%91 </a:t>
            </a:r>
            <a:r>
              <a:rPr lang="tr-TR" dirty="0" err="1" smtClean="0"/>
              <a:t>University</a:t>
            </a:r>
            <a:r>
              <a:rPr lang="tr-TR" dirty="0" smtClean="0"/>
              <a:t> </a:t>
            </a:r>
            <a:r>
              <a:rPr lang="tr-TR" dirty="0" err="1" smtClean="0"/>
              <a:t>graduated</a:t>
            </a:r>
            <a:r>
              <a:rPr lang="tr-TR" dirty="0" smtClean="0"/>
              <a:t>, %19 is </a:t>
            </a:r>
            <a:r>
              <a:rPr lang="tr-TR" dirty="0" err="1" smtClean="0"/>
              <a:t>master</a:t>
            </a:r>
            <a:r>
              <a:rPr lang="tr-TR" dirty="0" smtClean="0"/>
              <a:t>/</a:t>
            </a:r>
            <a:r>
              <a:rPr lang="tr-TR" dirty="0" err="1" smtClean="0"/>
              <a:t>ph</a:t>
            </a:r>
            <a:r>
              <a:rPr lang="tr-TR" dirty="0" smtClean="0"/>
              <a:t> </a:t>
            </a:r>
            <a:r>
              <a:rPr lang="tr-TR" dirty="0" err="1" smtClean="0"/>
              <a:t>degree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539750" y="692696"/>
            <a:ext cx="8064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600" b="1" dirty="0" err="1" smtClean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How</a:t>
            </a:r>
            <a:r>
              <a:rPr lang="tr-TR" sz="3600" b="1" dirty="0" smtClean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 do </a:t>
            </a:r>
            <a:r>
              <a:rPr lang="tr-TR" sz="3600" b="1" dirty="0" err="1" smtClean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we</a:t>
            </a:r>
            <a:r>
              <a:rPr lang="tr-TR" sz="3600" b="1" dirty="0" smtClean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 produce statistics?</a:t>
            </a:r>
            <a:endParaRPr lang="en-AU" sz="3600" b="1" dirty="0">
              <a:solidFill>
                <a:srgbClr val="C00000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27653" name="Picture 6" descr="Grafi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7788" y="4357688"/>
            <a:ext cx="28067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7654" name="Picture 18" descr="anke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88" y="1857375"/>
            <a:ext cx="21447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7655" name="Picture 8" descr="sektorler-teknoloji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7450" y="2888779"/>
            <a:ext cx="3714750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1547664" y="694437"/>
            <a:ext cx="6143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600" b="1" dirty="0" smtClean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Compilation of Data</a:t>
            </a:r>
            <a:endParaRPr lang="tr-TR" sz="3600" b="1" dirty="0">
              <a:solidFill>
                <a:srgbClr val="C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9701" name="Text Box 14"/>
          <p:cNvSpPr txBox="1">
            <a:spLocks noChangeArrowheads="1"/>
          </p:cNvSpPr>
          <p:nvPr/>
        </p:nvSpPr>
        <p:spPr bwMode="auto">
          <a:xfrm>
            <a:off x="500063" y="1412776"/>
            <a:ext cx="65722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Trebuchet MS" pitchFamily="34" charset="0"/>
                <a:cs typeface="Arial" charset="0"/>
              </a:rPr>
              <a:t>By Using Administrative Records</a:t>
            </a:r>
          </a:p>
          <a:p>
            <a:pPr marL="808038" indent="-447675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Trebuchet MS" pitchFamily="34" charset="0"/>
                <a:cs typeface="Arial" charset="0"/>
              </a:rPr>
              <a:t>Data entry by using the received forms</a:t>
            </a:r>
          </a:p>
          <a:p>
            <a:pPr marL="808038" indent="-447675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Trebuchet MS" pitchFamily="34" charset="0"/>
                <a:cs typeface="Arial" charset="0"/>
              </a:rPr>
              <a:t>Online data transmission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Trebuchet MS" pitchFamily="34" charset="0"/>
                <a:cs typeface="Arial" charset="0"/>
              </a:rPr>
              <a:t>By Using </a:t>
            </a:r>
            <a:r>
              <a:rPr lang="en-US" sz="2000" dirty="0" err="1" smtClean="0">
                <a:latin typeface="Trebuchet MS" pitchFamily="34" charset="0"/>
                <a:cs typeface="Arial" charset="0"/>
              </a:rPr>
              <a:t>Questionnairre</a:t>
            </a:r>
            <a:endParaRPr lang="en-US" sz="2000" dirty="0" smtClean="0">
              <a:latin typeface="Trebuchet MS" pitchFamily="34" charset="0"/>
              <a:cs typeface="Arial" charset="0"/>
            </a:endParaRPr>
          </a:p>
          <a:p>
            <a:pPr marL="808038" indent="-447675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Trebuchet MS" pitchFamily="34" charset="0"/>
                <a:cs typeface="Arial" charset="0"/>
              </a:rPr>
              <a:t>Interviewing</a:t>
            </a:r>
          </a:p>
          <a:p>
            <a:pPr marL="808038" indent="-447675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Trebuchet MS" pitchFamily="34" charset="0"/>
                <a:cs typeface="Arial" charset="0"/>
              </a:rPr>
              <a:t>Mailing</a:t>
            </a:r>
          </a:p>
          <a:p>
            <a:pPr marL="808038" indent="-447675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Trebuchet MS" pitchFamily="34" charset="0"/>
                <a:cs typeface="Arial" charset="0"/>
              </a:rPr>
              <a:t>Web-Based </a:t>
            </a:r>
            <a:r>
              <a:rPr lang="en-US" sz="2000" dirty="0" err="1" smtClean="0">
                <a:latin typeface="Trebuchet MS" pitchFamily="34" charset="0"/>
                <a:cs typeface="Arial" charset="0"/>
              </a:rPr>
              <a:t>Questionnairre</a:t>
            </a:r>
            <a:endParaRPr lang="en-US" sz="2000" dirty="0" smtClean="0">
              <a:latin typeface="Trebuchet MS" pitchFamily="34" charset="0"/>
              <a:cs typeface="Arial" charset="0"/>
            </a:endParaRPr>
          </a:p>
          <a:p>
            <a:pPr marL="808038" indent="-447675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Trebuchet MS" pitchFamily="34" charset="0"/>
              </a:rPr>
              <a:t>Computer Assisted Personal Interview </a:t>
            </a:r>
            <a:r>
              <a:rPr lang="en-US" sz="2000" dirty="0" smtClean="0">
                <a:latin typeface="Trebuchet MS" pitchFamily="34" charset="0"/>
                <a:cs typeface="Arial" charset="0"/>
              </a:rPr>
              <a:t>(CAPI)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Trebuchet MS" pitchFamily="34" charset="0"/>
              </a:rPr>
              <a:t>CATI - Computer Assisted Telephone Interview (Data Quality Control Studies</a:t>
            </a:r>
            <a:r>
              <a:rPr lang="en-US" sz="2000" dirty="0" smtClean="0">
                <a:latin typeface="Trebuchet MS" pitchFamily="34" charset="0"/>
                <a:cs typeface="Arial" charset="0"/>
              </a:rPr>
              <a:t>)</a:t>
            </a:r>
            <a:endParaRPr lang="en-US" sz="2000" dirty="0">
              <a:latin typeface="Trebuchet MS" pitchFamily="34" charset="0"/>
              <a:cs typeface="Arial" charset="0"/>
            </a:endParaRPr>
          </a:p>
        </p:txBody>
      </p:sp>
      <p:pic>
        <p:nvPicPr>
          <p:cNvPr id="61445" name="Picture 16" descr="anke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1785938"/>
            <a:ext cx="15001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22" descr="AO080204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3929063"/>
            <a:ext cx="15001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20" descr="anket_tasarimi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188" y="5000625"/>
            <a:ext cx="15001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C:\Documents and Settings\10648169106\Local Settings\Temporary Internet Files\Content.IE5\Z215H021\MP900422555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2857496"/>
            <a:ext cx="1500198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Vertical Scroll 10"/>
          <p:cNvSpPr/>
          <p:nvPr/>
        </p:nvSpPr>
        <p:spPr>
          <a:xfrm>
            <a:off x="5357812" y="3429000"/>
            <a:ext cx="1357327" cy="71437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1200" b="1" dirty="0" smtClean="0">
                <a:solidFill>
                  <a:schemeClr val="bg1"/>
                </a:solidFill>
              </a:rPr>
              <a:t>Paper based</a:t>
            </a:r>
            <a:endParaRPr lang="tr-TR" sz="1200" b="1" dirty="0">
              <a:solidFill>
                <a:schemeClr val="bg1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4857750" y="3429000"/>
            <a:ext cx="357188" cy="714375"/>
          </a:xfrm>
          <a:prstGeom prst="rightBrace">
            <a:avLst/>
          </a:prstGeom>
          <a:noFill/>
          <a:ln w="254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On-screen Show (4:3)</PresentationFormat>
  <Paragraphs>249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TURKISH STATISTICAL INSTITUTE (TurkStat)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2014-08-06T07:24:20Z</dcterms:modified>
</cp:coreProperties>
</file>